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574" r:id="rId2"/>
    <p:sldId id="566" r:id="rId3"/>
    <p:sldId id="584" r:id="rId4"/>
    <p:sldId id="641" r:id="rId5"/>
    <p:sldId id="585" r:id="rId6"/>
    <p:sldId id="615" r:id="rId7"/>
    <p:sldId id="614" r:id="rId8"/>
    <p:sldId id="2857" r:id="rId9"/>
    <p:sldId id="2858" r:id="rId10"/>
    <p:sldId id="588" r:id="rId11"/>
    <p:sldId id="589" r:id="rId12"/>
    <p:sldId id="2895" r:id="rId13"/>
    <p:sldId id="591" r:id="rId14"/>
    <p:sldId id="2896" r:id="rId15"/>
    <p:sldId id="2898" r:id="rId16"/>
    <p:sldId id="2906" r:id="rId17"/>
    <p:sldId id="2899" r:id="rId18"/>
    <p:sldId id="2900" r:id="rId19"/>
    <p:sldId id="2891" r:id="rId20"/>
    <p:sldId id="590" r:id="rId21"/>
    <p:sldId id="592" r:id="rId22"/>
    <p:sldId id="616" r:id="rId23"/>
    <p:sldId id="634" r:id="rId24"/>
    <p:sldId id="2894" r:id="rId25"/>
    <p:sldId id="618" r:id="rId26"/>
    <p:sldId id="619" r:id="rId27"/>
    <p:sldId id="636" r:id="rId28"/>
    <p:sldId id="623" r:id="rId29"/>
    <p:sldId id="637" r:id="rId30"/>
    <p:sldId id="624" r:id="rId31"/>
    <p:sldId id="626" r:id="rId32"/>
    <p:sldId id="2902" r:id="rId33"/>
    <p:sldId id="625" r:id="rId34"/>
    <p:sldId id="608" r:id="rId35"/>
    <p:sldId id="2901" r:id="rId36"/>
    <p:sldId id="2903" r:id="rId37"/>
    <p:sldId id="2904" r:id="rId38"/>
    <p:sldId id="628" r:id="rId39"/>
    <p:sldId id="639" r:id="rId40"/>
    <p:sldId id="631" r:id="rId41"/>
    <p:sldId id="640" r:id="rId42"/>
    <p:sldId id="604" r:id="rId43"/>
    <p:sldId id="605" r:id="rId44"/>
    <p:sldId id="633" r:id="rId45"/>
    <p:sldId id="2905" r:id="rId46"/>
    <p:sldId id="2907" r:id="rId47"/>
    <p:sldId id="2908" r:id="rId48"/>
    <p:sldId id="2892" r:id="rId49"/>
    <p:sldId id="2893" r:id="rId50"/>
    <p:sldId id="582" r:id="rId51"/>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王炜飞" initials="王" lastIdx="1" clrIdx="0">
    <p:extLst>
      <p:ext uri="{19B8F6BF-5375-455C-9EA6-DF929625EA0E}">
        <p15:presenceInfo xmlns:p15="http://schemas.microsoft.com/office/powerpoint/2012/main" userId="cf8a03c24f2679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E60C12"/>
    <a:srgbClr val="B50104"/>
    <a:srgbClr val="FEFEFE"/>
    <a:srgbClr val="0000FF"/>
    <a:srgbClr val="004386"/>
    <a:srgbClr val="F21717"/>
    <a:srgbClr val="F22B00"/>
    <a:srgbClr val="FF00FF"/>
    <a:srgbClr val="5B9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87" autoAdjust="0"/>
    <p:restoredTop sz="70039" autoAdjust="0"/>
  </p:normalViewPr>
  <p:slideViewPr>
    <p:cSldViewPr snapToGrid="0">
      <p:cViewPr varScale="1">
        <p:scale>
          <a:sx n="113" d="100"/>
          <a:sy n="113" d="100"/>
        </p:scale>
        <p:origin x="120" y="102"/>
      </p:cViewPr>
      <p:guideLst>
        <p:guide orient="horz" pos="2069"/>
        <p:guide pos="302"/>
      </p:guideLst>
    </p:cSldViewPr>
  </p:slideViewPr>
  <p:notesTextViewPr>
    <p:cViewPr>
      <p:scale>
        <a:sx n="1" d="1"/>
        <a:sy n="1" d="1"/>
      </p:scale>
      <p:origin x="0" y="0"/>
    </p:cViewPr>
  </p:notesTextViewPr>
  <p:sorterViewPr>
    <p:cViewPr>
      <p:scale>
        <a:sx n="100" d="100"/>
        <a:sy n="100" d="100"/>
      </p:scale>
      <p:origin x="0" y="16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7BFF469-991A-41DF-B161-265DBFED4F2C}" type="doc">
      <dgm:prSet loTypeId="urn:microsoft.com/office/officeart/2005/8/layout/radial6#1" loCatId="cycle" qsTypeId="urn:microsoft.com/office/officeart/2005/8/quickstyle/simple1#4" qsCatId="simple" csTypeId="urn:microsoft.com/office/officeart/2005/8/colors/accent1_2#1" csCatId="accent1" phldr="1"/>
      <dgm:spPr/>
      <dgm:t>
        <a:bodyPr/>
        <a:lstStyle/>
        <a:p>
          <a:endParaRPr lang="zh-CN" altLang="en-US"/>
        </a:p>
      </dgm:t>
    </dgm:pt>
    <dgm:pt modelId="{BCE30171-FFF7-4B63-A923-F23025BF4AED}">
      <dgm:prSet phldrT="[文本]"/>
      <dgm:spPr>
        <a:solidFill>
          <a:schemeClr val="accent2">
            <a:lumMod val="75000"/>
          </a:schemeClr>
        </a:solidFill>
        <a:ln>
          <a:solidFill>
            <a:srgbClr val="053F6F"/>
          </a:solidFill>
        </a:ln>
      </dgm:spPr>
      <dgm:t>
        <a:bodyPr/>
        <a:lstStyle/>
        <a:p>
          <a:r>
            <a:rPr lang="zh-CN" altLang="en-US" b="1" dirty="0">
              <a:latin typeface="微软雅黑" panose="020B0503020204020204" pitchFamily="34" charset="-122"/>
              <a:ea typeface="微软雅黑" panose="020B0503020204020204" pitchFamily="34" charset="-122"/>
            </a:rPr>
            <a:t>数据难以迁移</a:t>
          </a:r>
        </a:p>
      </dgm:t>
    </dgm:pt>
    <dgm:pt modelId="{9A2903BE-DB8E-4E20-AB48-5E43C21AA17E}" type="parTrans" cxnId="{7AF13F6F-094B-4217-9ABD-CFFEE653DE32}">
      <dgm:prSet/>
      <dgm:spPr/>
      <dgm:t>
        <a:bodyPr/>
        <a:lstStyle/>
        <a:p>
          <a:endParaRPr lang="zh-CN" altLang="en-US"/>
        </a:p>
      </dgm:t>
    </dgm:pt>
    <dgm:pt modelId="{FCCA64DF-79C5-4D56-AF2B-3D05CD548D51}" type="sibTrans" cxnId="{7AF13F6F-094B-4217-9ABD-CFFEE653DE32}">
      <dgm:prSet/>
      <dgm:spPr/>
      <dgm:t>
        <a:bodyPr/>
        <a:lstStyle/>
        <a:p>
          <a:endParaRPr lang="zh-CN" altLang="en-US"/>
        </a:p>
      </dgm:t>
    </dgm:pt>
    <dgm:pt modelId="{0FE8ACAE-3D57-4952-8E60-89EE165C880A}">
      <dgm:prSet phldrT="[文本]"/>
      <dgm:spPr>
        <a:solidFill>
          <a:schemeClr val="accent1">
            <a:lumMod val="60000"/>
            <a:lumOff val="40000"/>
          </a:schemeClr>
        </a:solidFill>
        <a:ln>
          <a:solidFill>
            <a:srgbClr val="053F6F"/>
          </a:solidFill>
        </a:ln>
      </dgm:spPr>
      <dgm:t>
        <a:bodyPr/>
        <a:lstStyle/>
        <a:p>
          <a:r>
            <a:rPr lang="zh-CN" altLang="en-US" b="1" dirty="0">
              <a:latin typeface="微软雅黑" panose="020B0503020204020204" pitchFamily="34" charset="-122"/>
              <a:ea typeface="微软雅黑" panose="020B0503020204020204" pitchFamily="34" charset="-122"/>
            </a:rPr>
            <a:t>不能</a:t>
          </a:r>
        </a:p>
      </dgm:t>
    </dgm:pt>
    <dgm:pt modelId="{77DB71CA-CC6C-4C9C-B31B-6D4D95F9BB3C}" type="parTrans" cxnId="{AA295B67-BAA5-4985-9B7A-8847456DD0E1}">
      <dgm:prSet/>
      <dgm:spPr/>
      <dgm:t>
        <a:bodyPr/>
        <a:lstStyle/>
        <a:p>
          <a:endParaRPr lang="zh-CN" altLang="en-US"/>
        </a:p>
      </dgm:t>
    </dgm:pt>
    <dgm:pt modelId="{79247B88-B5E4-4C57-A262-65189093E45B}" type="sibTrans" cxnId="{AA295B67-BAA5-4985-9B7A-8847456DD0E1}">
      <dgm:prSet/>
      <dgm:spPr/>
      <dgm:t>
        <a:bodyPr/>
        <a:lstStyle/>
        <a:p>
          <a:endParaRPr lang="zh-CN" altLang="en-US"/>
        </a:p>
      </dgm:t>
    </dgm:pt>
    <dgm:pt modelId="{45A15A90-B74F-4E9D-8ABD-8BB13F335F22}">
      <dgm:prSet phldrT="[文本]"/>
      <dgm:spPr>
        <a:solidFill>
          <a:schemeClr val="accent2">
            <a:lumMod val="60000"/>
            <a:lumOff val="40000"/>
          </a:schemeClr>
        </a:solidFill>
        <a:ln>
          <a:solidFill>
            <a:srgbClr val="053F6F"/>
          </a:solidFill>
        </a:ln>
      </dgm:spPr>
      <dgm:t>
        <a:bodyPr/>
        <a:lstStyle/>
        <a:p>
          <a:r>
            <a:rPr lang="zh-CN" altLang="en-US" b="1" dirty="0">
              <a:latin typeface="微软雅黑" panose="020B0503020204020204" pitchFamily="34" charset="-122"/>
              <a:ea typeface="微软雅黑" panose="020B0503020204020204" pitchFamily="34" charset="-122"/>
            </a:rPr>
            <a:t>不敢</a:t>
          </a:r>
        </a:p>
      </dgm:t>
    </dgm:pt>
    <dgm:pt modelId="{29093465-9C4A-4FA9-B8AD-FCEAFC8920AB}" type="parTrans" cxnId="{13F5C6AA-AD0F-4354-B8BB-2DD7A4FAE936}">
      <dgm:prSet/>
      <dgm:spPr/>
      <dgm:t>
        <a:bodyPr/>
        <a:lstStyle/>
        <a:p>
          <a:endParaRPr lang="zh-CN" altLang="en-US"/>
        </a:p>
      </dgm:t>
    </dgm:pt>
    <dgm:pt modelId="{03BF0BFA-59AE-45D9-B5A0-207DB0C9D88D}" type="sibTrans" cxnId="{13F5C6AA-AD0F-4354-B8BB-2DD7A4FAE936}">
      <dgm:prSet/>
      <dgm:spPr/>
      <dgm:t>
        <a:bodyPr/>
        <a:lstStyle/>
        <a:p>
          <a:endParaRPr lang="zh-CN" altLang="en-US"/>
        </a:p>
      </dgm:t>
    </dgm:pt>
    <dgm:pt modelId="{0835F8D3-53EF-4AE6-AEC6-4E4B47479676}">
      <dgm:prSet phldrT="[文本]"/>
      <dgm:spPr>
        <a:solidFill>
          <a:schemeClr val="accent5">
            <a:lumMod val="60000"/>
            <a:lumOff val="40000"/>
          </a:schemeClr>
        </a:solidFill>
        <a:ln>
          <a:solidFill>
            <a:srgbClr val="053F6F"/>
          </a:solidFill>
        </a:ln>
      </dgm:spPr>
      <dgm:t>
        <a:bodyPr/>
        <a:lstStyle/>
        <a:p>
          <a:r>
            <a:rPr lang="zh-CN" altLang="en-US" b="1" dirty="0">
              <a:latin typeface="微软雅黑" panose="020B0503020204020204" pitchFamily="34" charset="-122"/>
              <a:ea typeface="微软雅黑" panose="020B0503020204020204" pitchFamily="34" charset="-122"/>
            </a:rPr>
            <a:t>不愿</a:t>
          </a:r>
        </a:p>
      </dgm:t>
    </dgm:pt>
    <dgm:pt modelId="{3D72A75D-6E7F-4D8F-BCD0-C87ED344323F}" type="parTrans" cxnId="{58155972-5CA6-4458-9A4D-E79770F13A68}">
      <dgm:prSet/>
      <dgm:spPr/>
      <dgm:t>
        <a:bodyPr/>
        <a:lstStyle/>
        <a:p>
          <a:endParaRPr lang="zh-CN" altLang="en-US"/>
        </a:p>
      </dgm:t>
    </dgm:pt>
    <dgm:pt modelId="{E1646D29-400D-457A-B8C2-0E62E45700D8}" type="sibTrans" cxnId="{58155972-5CA6-4458-9A4D-E79770F13A68}">
      <dgm:prSet/>
      <dgm:spPr/>
      <dgm:t>
        <a:bodyPr/>
        <a:lstStyle/>
        <a:p>
          <a:endParaRPr lang="zh-CN" altLang="en-US"/>
        </a:p>
      </dgm:t>
    </dgm:pt>
    <dgm:pt modelId="{5AD554F6-D54C-4B26-9B5A-B6F26F216296}">
      <dgm:prSet phldrT="[文本]"/>
      <dgm:spPr>
        <a:solidFill>
          <a:schemeClr val="bg2">
            <a:lumMod val="50000"/>
          </a:schemeClr>
        </a:solidFill>
        <a:ln>
          <a:solidFill>
            <a:srgbClr val="053F6F"/>
          </a:solidFill>
        </a:ln>
      </dgm:spPr>
      <dgm:t>
        <a:bodyPr/>
        <a:lstStyle/>
        <a:p>
          <a:r>
            <a:rPr lang="zh-CN" altLang="en-US" b="1" dirty="0">
              <a:latin typeface="微软雅黑" panose="020B0503020204020204" pitchFamily="34" charset="-122"/>
              <a:ea typeface="微软雅黑" panose="020B0503020204020204" pitchFamily="34" charset="-122"/>
            </a:rPr>
            <a:t>不想</a:t>
          </a:r>
        </a:p>
      </dgm:t>
    </dgm:pt>
    <dgm:pt modelId="{AF525934-60E6-44EC-B375-9EDD2CBAFC5F}" type="parTrans" cxnId="{CDB969E3-DF5E-4DEE-A0CF-47052F9C14EC}">
      <dgm:prSet/>
      <dgm:spPr/>
      <dgm:t>
        <a:bodyPr/>
        <a:lstStyle/>
        <a:p>
          <a:endParaRPr lang="zh-CN" altLang="en-US"/>
        </a:p>
      </dgm:t>
    </dgm:pt>
    <dgm:pt modelId="{FE01B16A-1ACA-4691-8000-235E4C14C130}" type="sibTrans" cxnId="{CDB969E3-DF5E-4DEE-A0CF-47052F9C14EC}">
      <dgm:prSet/>
      <dgm:spPr/>
      <dgm:t>
        <a:bodyPr/>
        <a:lstStyle/>
        <a:p>
          <a:endParaRPr lang="zh-CN" altLang="en-US"/>
        </a:p>
      </dgm:t>
    </dgm:pt>
    <dgm:pt modelId="{3D3FACB5-C473-4DC1-AE21-31436CFE16FD}" type="pres">
      <dgm:prSet presAssocID="{97BFF469-991A-41DF-B161-265DBFED4F2C}" presName="Name0" presStyleCnt="0">
        <dgm:presLayoutVars>
          <dgm:chMax val="1"/>
          <dgm:dir/>
          <dgm:animLvl val="ctr"/>
          <dgm:resizeHandles val="exact"/>
        </dgm:presLayoutVars>
      </dgm:prSet>
      <dgm:spPr/>
    </dgm:pt>
    <dgm:pt modelId="{89DC7972-25D9-47A7-9890-7562FD61BAF3}" type="pres">
      <dgm:prSet presAssocID="{BCE30171-FFF7-4B63-A923-F23025BF4AED}" presName="centerShape" presStyleLbl="node0" presStyleIdx="0" presStyleCnt="1"/>
      <dgm:spPr/>
    </dgm:pt>
    <dgm:pt modelId="{9965B38E-4D32-4454-98C6-4680C43A4737}" type="pres">
      <dgm:prSet presAssocID="{0FE8ACAE-3D57-4952-8E60-89EE165C880A}" presName="node" presStyleLbl="node1" presStyleIdx="0" presStyleCnt="4">
        <dgm:presLayoutVars>
          <dgm:bulletEnabled val="1"/>
        </dgm:presLayoutVars>
      </dgm:prSet>
      <dgm:spPr/>
    </dgm:pt>
    <dgm:pt modelId="{6049DF0F-842B-484A-B39A-1E1B5D161465}" type="pres">
      <dgm:prSet presAssocID="{0FE8ACAE-3D57-4952-8E60-89EE165C880A}" presName="dummy" presStyleCnt="0"/>
      <dgm:spPr/>
    </dgm:pt>
    <dgm:pt modelId="{CA7F6606-3884-4340-8D74-1902ED60037D}" type="pres">
      <dgm:prSet presAssocID="{79247B88-B5E4-4C57-A262-65189093E45B}" presName="sibTrans" presStyleLbl="sibTrans2D1" presStyleIdx="0" presStyleCnt="4" custLinFactNeighborX="0" custLinFactNeighborY="-565"/>
      <dgm:spPr/>
    </dgm:pt>
    <dgm:pt modelId="{A5B902C5-9C07-4E05-AAE0-ED08BDAD325A}" type="pres">
      <dgm:prSet presAssocID="{45A15A90-B74F-4E9D-8ABD-8BB13F335F22}" presName="node" presStyleLbl="node1" presStyleIdx="1" presStyleCnt="4">
        <dgm:presLayoutVars>
          <dgm:bulletEnabled val="1"/>
        </dgm:presLayoutVars>
      </dgm:prSet>
      <dgm:spPr/>
    </dgm:pt>
    <dgm:pt modelId="{6BA1D1D8-DDC3-4D7B-85E3-2D2EC6431E83}" type="pres">
      <dgm:prSet presAssocID="{45A15A90-B74F-4E9D-8ABD-8BB13F335F22}" presName="dummy" presStyleCnt="0"/>
      <dgm:spPr/>
    </dgm:pt>
    <dgm:pt modelId="{2E81CCC6-E7F2-4901-A659-E0EC3C076F13}" type="pres">
      <dgm:prSet presAssocID="{03BF0BFA-59AE-45D9-B5A0-207DB0C9D88D}" presName="sibTrans" presStyleLbl="sibTrans2D1" presStyleIdx="1" presStyleCnt="4" custLinFactNeighborY="672"/>
      <dgm:spPr/>
    </dgm:pt>
    <dgm:pt modelId="{6021E8DE-A41E-4651-868B-93AB7AB93F30}" type="pres">
      <dgm:prSet presAssocID="{0835F8D3-53EF-4AE6-AEC6-4E4B47479676}" presName="node" presStyleLbl="node1" presStyleIdx="2" presStyleCnt="4">
        <dgm:presLayoutVars>
          <dgm:bulletEnabled val="1"/>
        </dgm:presLayoutVars>
      </dgm:prSet>
      <dgm:spPr/>
    </dgm:pt>
    <dgm:pt modelId="{328B481A-0752-4E19-A31A-C6B29E2593D0}" type="pres">
      <dgm:prSet presAssocID="{0835F8D3-53EF-4AE6-AEC6-4E4B47479676}" presName="dummy" presStyleCnt="0"/>
      <dgm:spPr/>
    </dgm:pt>
    <dgm:pt modelId="{FEF80DD3-B170-4CB4-BD88-B954E4AF0D98}" type="pres">
      <dgm:prSet presAssocID="{E1646D29-400D-457A-B8C2-0E62E45700D8}" presName="sibTrans" presStyleLbl="sibTrans2D1" presStyleIdx="2" presStyleCnt="4"/>
      <dgm:spPr/>
    </dgm:pt>
    <dgm:pt modelId="{54105BFD-3BCE-423E-83FB-83FA9DCE0602}" type="pres">
      <dgm:prSet presAssocID="{5AD554F6-D54C-4B26-9B5A-B6F26F216296}" presName="node" presStyleLbl="node1" presStyleIdx="3" presStyleCnt="4">
        <dgm:presLayoutVars>
          <dgm:bulletEnabled val="1"/>
        </dgm:presLayoutVars>
      </dgm:prSet>
      <dgm:spPr/>
    </dgm:pt>
    <dgm:pt modelId="{EE0FD508-A204-44E3-861D-C8A97600CC11}" type="pres">
      <dgm:prSet presAssocID="{5AD554F6-D54C-4B26-9B5A-B6F26F216296}" presName="dummy" presStyleCnt="0"/>
      <dgm:spPr/>
    </dgm:pt>
    <dgm:pt modelId="{27408387-A4A6-4B6F-8220-118601F2D972}" type="pres">
      <dgm:prSet presAssocID="{FE01B16A-1ACA-4691-8000-235E4C14C130}" presName="sibTrans" presStyleLbl="sibTrans2D1" presStyleIdx="3" presStyleCnt="4"/>
      <dgm:spPr/>
    </dgm:pt>
  </dgm:ptLst>
  <dgm:cxnLst>
    <dgm:cxn modelId="{AA295B67-BAA5-4985-9B7A-8847456DD0E1}" srcId="{BCE30171-FFF7-4B63-A923-F23025BF4AED}" destId="{0FE8ACAE-3D57-4952-8E60-89EE165C880A}" srcOrd="0" destOrd="0" parTransId="{77DB71CA-CC6C-4C9C-B31B-6D4D95F9BB3C}" sibTransId="{79247B88-B5E4-4C57-A262-65189093E45B}"/>
    <dgm:cxn modelId="{7AF13F6F-094B-4217-9ABD-CFFEE653DE32}" srcId="{97BFF469-991A-41DF-B161-265DBFED4F2C}" destId="{BCE30171-FFF7-4B63-A923-F23025BF4AED}" srcOrd="0" destOrd="0" parTransId="{9A2903BE-DB8E-4E20-AB48-5E43C21AA17E}" sibTransId="{FCCA64DF-79C5-4D56-AF2B-3D05CD548D51}"/>
    <dgm:cxn modelId="{58155972-5CA6-4458-9A4D-E79770F13A68}" srcId="{BCE30171-FFF7-4B63-A923-F23025BF4AED}" destId="{0835F8D3-53EF-4AE6-AEC6-4E4B47479676}" srcOrd="2" destOrd="0" parTransId="{3D72A75D-6E7F-4D8F-BCD0-C87ED344323F}" sibTransId="{E1646D29-400D-457A-B8C2-0E62E45700D8}"/>
    <dgm:cxn modelId="{779D8952-17AF-4CF8-B0AE-E39FCC214754}" type="presOf" srcId="{03BF0BFA-59AE-45D9-B5A0-207DB0C9D88D}" destId="{2E81CCC6-E7F2-4901-A659-E0EC3C076F13}" srcOrd="0" destOrd="0" presId="urn:microsoft.com/office/officeart/2005/8/layout/radial6#1"/>
    <dgm:cxn modelId="{43CA6B7C-38FA-42BD-9CD9-A9A71CA7F8EA}" type="presOf" srcId="{BCE30171-FFF7-4B63-A923-F23025BF4AED}" destId="{89DC7972-25D9-47A7-9890-7562FD61BAF3}" srcOrd="0" destOrd="0" presId="urn:microsoft.com/office/officeart/2005/8/layout/radial6#1"/>
    <dgm:cxn modelId="{E9442C82-E9F1-463E-9FB7-94B1FCC78C52}" type="presOf" srcId="{45A15A90-B74F-4E9D-8ABD-8BB13F335F22}" destId="{A5B902C5-9C07-4E05-AAE0-ED08BDAD325A}" srcOrd="0" destOrd="0" presId="urn:microsoft.com/office/officeart/2005/8/layout/radial6#1"/>
    <dgm:cxn modelId="{EB251E85-63F8-4CEA-AB06-9F9020380308}" type="presOf" srcId="{0FE8ACAE-3D57-4952-8E60-89EE165C880A}" destId="{9965B38E-4D32-4454-98C6-4680C43A4737}" srcOrd="0" destOrd="0" presId="urn:microsoft.com/office/officeart/2005/8/layout/radial6#1"/>
    <dgm:cxn modelId="{2E1F618C-67D6-4EA5-A185-4938E3993654}" type="presOf" srcId="{79247B88-B5E4-4C57-A262-65189093E45B}" destId="{CA7F6606-3884-4340-8D74-1902ED60037D}" srcOrd="0" destOrd="0" presId="urn:microsoft.com/office/officeart/2005/8/layout/radial6#1"/>
    <dgm:cxn modelId="{E335059B-840E-4A30-B9C6-A3D9CF18EC2F}" type="presOf" srcId="{FE01B16A-1ACA-4691-8000-235E4C14C130}" destId="{27408387-A4A6-4B6F-8220-118601F2D972}" srcOrd="0" destOrd="0" presId="urn:microsoft.com/office/officeart/2005/8/layout/radial6#1"/>
    <dgm:cxn modelId="{45BCF4A0-0CDD-4F3B-AEA2-F25881E1CB2C}" type="presOf" srcId="{97BFF469-991A-41DF-B161-265DBFED4F2C}" destId="{3D3FACB5-C473-4DC1-AE21-31436CFE16FD}" srcOrd="0" destOrd="0" presId="urn:microsoft.com/office/officeart/2005/8/layout/radial6#1"/>
    <dgm:cxn modelId="{13F5C6AA-AD0F-4354-B8BB-2DD7A4FAE936}" srcId="{BCE30171-FFF7-4B63-A923-F23025BF4AED}" destId="{45A15A90-B74F-4E9D-8ABD-8BB13F335F22}" srcOrd="1" destOrd="0" parTransId="{29093465-9C4A-4FA9-B8AD-FCEAFC8920AB}" sibTransId="{03BF0BFA-59AE-45D9-B5A0-207DB0C9D88D}"/>
    <dgm:cxn modelId="{7DD5B2B6-A7DB-4ABB-A797-F192F79E87B0}" type="presOf" srcId="{5AD554F6-D54C-4B26-9B5A-B6F26F216296}" destId="{54105BFD-3BCE-423E-83FB-83FA9DCE0602}" srcOrd="0" destOrd="0" presId="urn:microsoft.com/office/officeart/2005/8/layout/radial6#1"/>
    <dgm:cxn modelId="{CDB969E3-DF5E-4DEE-A0CF-47052F9C14EC}" srcId="{BCE30171-FFF7-4B63-A923-F23025BF4AED}" destId="{5AD554F6-D54C-4B26-9B5A-B6F26F216296}" srcOrd="3" destOrd="0" parTransId="{AF525934-60E6-44EC-B375-9EDD2CBAFC5F}" sibTransId="{FE01B16A-1ACA-4691-8000-235E4C14C130}"/>
    <dgm:cxn modelId="{D6B378ED-A629-43D7-A8C5-BE54CD937022}" type="presOf" srcId="{E1646D29-400D-457A-B8C2-0E62E45700D8}" destId="{FEF80DD3-B170-4CB4-BD88-B954E4AF0D98}" srcOrd="0" destOrd="0" presId="urn:microsoft.com/office/officeart/2005/8/layout/radial6#1"/>
    <dgm:cxn modelId="{B1D4B4EF-EFB0-406A-A18E-B3E709A61352}" type="presOf" srcId="{0835F8D3-53EF-4AE6-AEC6-4E4B47479676}" destId="{6021E8DE-A41E-4651-868B-93AB7AB93F30}" srcOrd="0" destOrd="0" presId="urn:microsoft.com/office/officeart/2005/8/layout/radial6#1"/>
    <dgm:cxn modelId="{BD59EC4E-B46C-4B34-B3B2-66A7B382296B}" type="presParOf" srcId="{3D3FACB5-C473-4DC1-AE21-31436CFE16FD}" destId="{89DC7972-25D9-47A7-9890-7562FD61BAF3}" srcOrd="0" destOrd="0" presId="urn:microsoft.com/office/officeart/2005/8/layout/radial6#1"/>
    <dgm:cxn modelId="{78FC4331-D7C0-4552-A5E2-6BEBA1F6B29B}" type="presParOf" srcId="{3D3FACB5-C473-4DC1-AE21-31436CFE16FD}" destId="{9965B38E-4D32-4454-98C6-4680C43A4737}" srcOrd="1" destOrd="0" presId="urn:microsoft.com/office/officeart/2005/8/layout/radial6#1"/>
    <dgm:cxn modelId="{A2279F1E-7DF5-47BD-9F91-5E951EA69F18}" type="presParOf" srcId="{3D3FACB5-C473-4DC1-AE21-31436CFE16FD}" destId="{6049DF0F-842B-484A-B39A-1E1B5D161465}" srcOrd="2" destOrd="0" presId="urn:microsoft.com/office/officeart/2005/8/layout/radial6#1"/>
    <dgm:cxn modelId="{2651811C-C041-4C80-B951-6C6A8339C689}" type="presParOf" srcId="{3D3FACB5-C473-4DC1-AE21-31436CFE16FD}" destId="{CA7F6606-3884-4340-8D74-1902ED60037D}" srcOrd="3" destOrd="0" presId="urn:microsoft.com/office/officeart/2005/8/layout/radial6#1"/>
    <dgm:cxn modelId="{DE85B548-F80C-433A-AA9E-5096FB65DFFD}" type="presParOf" srcId="{3D3FACB5-C473-4DC1-AE21-31436CFE16FD}" destId="{A5B902C5-9C07-4E05-AAE0-ED08BDAD325A}" srcOrd="4" destOrd="0" presId="urn:microsoft.com/office/officeart/2005/8/layout/radial6#1"/>
    <dgm:cxn modelId="{1F962BB3-ABE1-4265-B981-70F21F54BA28}" type="presParOf" srcId="{3D3FACB5-C473-4DC1-AE21-31436CFE16FD}" destId="{6BA1D1D8-DDC3-4D7B-85E3-2D2EC6431E83}" srcOrd="5" destOrd="0" presId="urn:microsoft.com/office/officeart/2005/8/layout/radial6#1"/>
    <dgm:cxn modelId="{A5EA0150-4461-4B69-A60F-64C91A806D93}" type="presParOf" srcId="{3D3FACB5-C473-4DC1-AE21-31436CFE16FD}" destId="{2E81CCC6-E7F2-4901-A659-E0EC3C076F13}" srcOrd="6" destOrd="0" presId="urn:microsoft.com/office/officeart/2005/8/layout/radial6#1"/>
    <dgm:cxn modelId="{9352D88D-4C37-47B4-B2CB-0006E4B7DB48}" type="presParOf" srcId="{3D3FACB5-C473-4DC1-AE21-31436CFE16FD}" destId="{6021E8DE-A41E-4651-868B-93AB7AB93F30}" srcOrd="7" destOrd="0" presId="urn:microsoft.com/office/officeart/2005/8/layout/radial6#1"/>
    <dgm:cxn modelId="{B5D4891A-6DDC-471B-A26F-5746BF3A00A8}" type="presParOf" srcId="{3D3FACB5-C473-4DC1-AE21-31436CFE16FD}" destId="{328B481A-0752-4E19-A31A-C6B29E2593D0}" srcOrd="8" destOrd="0" presId="urn:microsoft.com/office/officeart/2005/8/layout/radial6#1"/>
    <dgm:cxn modelId="{62E71FC3-D813-45DE-879B-9111317098C1}" type="presParOf" srcId="{3D3FACB5-C473-4DC1-AE21-31436CFE16FD}" destId="{FEF80DD3-B170-4CB4-BD88-B954E4AF0D98}" srcOrd="9" destOrd="0" presId="urn:microsoft.com/office/officeart/2005/8/layout/radial6#1"/>
    <dgm:cxn modelId="{57F8D966-CC5F-4518-BA98-DEA78B57A43B}" type="presParOf" srcId="{3D3FACB5-C473-4DC1-AE21-31436CFE16FD}" destId="{54105BFD-3BCE-423E-83FB-83FA9DCE0602}" srcOrd="10" destOrd="0" presId="urn:microsoft.com/office/officeart/2005/8/layout/radial6#1"/>
    <dgm:cxn modelId="{67A4AA72-CED5-4458-9146-B0FD0853211C}" type="presParOf" srcId="{3D3FACB5-C473-4DC1-AE21-31436CFE16FD}" destId="{EE0FD508-A204-44E3-861D-C8A97600CC11}" srcOrd="11" destOrd="0" presId="urn:microsoft.com/office/officeart/2005/8/layout/radial6#1"/>
    <dgm:cxn modelId="{1173E93A-BD22-4334-AE62-87D2F3D7CDF2}" type="presParOf" srcId="{3D3FACB5-C473-4DC1-AE21-31436CFE16FD}" destId="{27408387-A4A6-4B6F-8220-118601F2D972}" srcOrd="12" destOrd="0" presId="urn:microsoft.com/office/officeart/2005/8/layout/radial6#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08387-A4A6-4B6F-8220-118601F2D972}">
      <dsp:nvSpPr>
        <dsp:cNvPr id="0" name=""/>
        <dsp:cNvSpPr/>
      </dsp:nvSpPr>
      <dsp:spPr>
        <a:xfrm>
          <a:off x="662698" y="320851"/>
          <a:ext cx="2141569" cy="2141569"/>
        </a:xfrm>
        <a:prstGeom prst="blockArc">
          <a:avLst>
            <a:gd name="adj1" fmla="val 10800000"/>
            <a:gd name="adj2" fmla="val 162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F80DD3-B170-4CB4-BD88-B954E4AF0D98}">
      <dsp:nvSpPr>
        <dsp:cNvPr id="0" name=""/>
        <dsp:cNvSpPr/>
      </dsp:nvSpPr>
      <dsp:spPr>
        <a:xfrm>
          <a:off x="662698" y="320851"/>
          <a:ext cx="2141569" cy="2141569"/>
        </a:xfrm>
        <a:prstGeom prst="blockArc">
          <a:avLst>
            <a:gd name="adj1" fmla="val 5400000"/>
            <a:gd name="adj2" fmla="val 108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81CCC6-E7F2-4901-A659-E0EC3C076F13}">
      <dsp:nvSpPr>
        <dsp:cNvPr id="0" name=""/>
        <dsp:cNvSpPr/>
      </dsp:nvSpPr>
      <dsp:spPr>
        <a:xfrm>
          <a:off x="662698" y="335243"/>
          <a:ext cx="2141569" cy="2141569"/>
        </a:xfrm>
        <a:prstGeom prst="blockArc">
          <a:avLst>
            <a:gd name="adj1" fmla="val 0"/>
            <a:gd name="adj2" fmla="val 54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7F6606-3884-4340-8D74-1902ED60037D}">
      <dsp:nvSpPr>
        <dsp:cNvPr id="0" name=""/>
        <dsp:cNvSpPr/>
      </dsp:nvSpPr>
      <dsp:spPr>
        <a:xfrm>
          <a:off x="662698" y="308752"/>
          <a:ext cx="2141569" cy="2141569"/>
        </a:xfrm>
        <a:prstGeom prst="blockArc">
          <a:avLst>
            <a:gd name="adj1" fmla="val 16200000"/>
            <a:gd name="adj2" fmla="val 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DC7972-25D9-47A7-9890-7562FD61BAF3}">
      <dsp:nvSpPr>
        <dsp:cNvPr id="0" name=""/>
        <dsp:cNvSpPr/>
      </dsp:nvSpPr>
      <dsp:spPr>
        <a:xfrm>
          <a:off x="1240862" y="899015"/>
          <a:ext cx="985241" cy="985241"/>
        </a:xfrm>
        <a:prstGeom prst="ellipse">
          <a:avLst/>
        </a:prstGeom>
        <a:solidFill>
          <a:schemeClr val="accent2">
            <a:lumMod val="75000"/>
          </a:schemeClr>
        </a:solidFill>
        <a:ln w="12700" cap="flat" cmpd="sng" algn="ctr">
          <a:solidFill>
            <a:srgbClr val="053F6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数据难以迁移</a:t>
          </a:r>
        </a:p>
      </dsp:txBody>
      <dsp:txXfrm>
        <a:off x="1385147" y="1043300"/>
        <a:ext cx="696671" cy="696671"/>
      </dsp:txXfrm>
    </dsp:sp>
    <dsp:sp modelId="{9965B38E-4D32-4454-98C6-4680C43A4737}">
      <dsp:nvSpPr>
        <dsp:cNvPr id="0" name=""/>
        <dsp:cNvSpPr/>
      </dsp:nvSpPr>
      <dsp:spPr>
        <a:xfrm>
          <a:off x="1388648" y="845"/>
          <a:ext cx="689668" cy="689668"/>
        </a:xfrm>
        <a:prstGeom prst="ellipse">
          <a:avLst/>
        </a:prstGeom>
        <a:solidFill>
          <a:schemeClr val="accent1">
            <a:lumMod val="60000"/>
            <a:lumOff val="40000"/>
          </a:schemeClr>
        </a:solidFill>
        <a:ln w="12700" cap="flat" cmpd="sng" algn="ctr">
          <a:solidFill>
            <a:srgbClr val="053F6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不能</a:t>
          </a:r>
        </a:p>
      </dsp:txBody>
      <dsp:txXfrm>
        <a:off x="1489648" y="101845"/>
        <a:ext cx="487668" cy="487668"/>
      </dsp:txXfrm>
    </dsp:sp>
    <dsp:sp modelId="{A5B902C5-9C07-4E05-AAE0-ED08BDAD325A}">
      <dsp:nvSpPr>
        <dsp:cNvPr id="0" name=""/>
        <dsp:cNvSpPr/>
      </dsp:nvSpPr>
      <dsp:spPr>
        <a:xfrm>
          <a:off x="2434605" y="1046802"/>
          <a:ext cx="689668" cy="689668"/>
        </a:xfrm>
        <a:prstGeom prst="ellipse">
          <a:avLst/>
        </a:prstGeom>
        <a:solidFill>
          <a:schemeClr val="accent2">
            <a:lumMod val="60000"/>
            <a:lumOff val="40000"/>
          </a:schemeClr>
        </a:solidFill>
        <a:ln w="12700" cap="flat" cmpd="sng" algn="ctr">
          <a:solidFill>
            <a:srgbClr val="053F6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不敢</a:t>
          </a:r>
        </a:p>
      </dsp:txBody>
      <dsp:txXfrm>
        <a:off x="2535605" y="1147802"/>
        <a:ext cx="487668" cy="487668"/>
      </dsp:txXfrm>
    </dsp:sp>
    <dsp:sp modelId="{6021E8DE-A41E-4651-868B-93AB7AB93F30}">
      <dsp:nvSpPr>
        <dsp:cNvPr id="0" name=""/>
        <dsp:cNvSpPr/>
      </dsp:nvSpPr>
      <dsp:spPr>
        <a:xfrm>
          <a:off x="1388648" y="2092758"/>
          <a:ext cx="689668" cy="689668"/>
        </a:xfrm>
        <a:prstGeom prst="ellipse">
          <a:avLst/>
        </a:prstGeom>
        <a:solidFill>
          <a:schemeClr val="accent5">
            <a:lumMod val="60000"/>
            <a:lumOff val="40000"/>
          </a:schemeClr>
        </a:solidFill>
        <a:ln w="12700" cap="flat" cmpd="sng" algn="ctr">
          <a:solidFill>
            <a:srgbClr val="053F6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不愿</a:t>
          </a:r>
        </a:p>
      </dsp:txBody>
      <dsp:txXfrm>
        <a:off x="1489648" y="2193758"/>
        <a:ext cx="487668" cy="487668"/>
      </dsp:txXfrm>
    </dsp:sp>
    <dsp:sp modelId="{54105BFD-3BCE-423E-83FB-83FA9DCE0602}">
      <dsp:nvSpPr>
        <dsp:cNvPr id="0" name=""/>
        <dsp:cNvSpPr/>
      </dsp:nvSpPr>
      <dsp:spPr>
        <a:xfrm>
          <a:off x="342692" y="1046802"/>
          <a:ext cx="689668" cy="689668"/>
        </a:xfrm>
        <a:prstGeom prst="ellipse">
          <a:avLst/>
        </a:prstGeom>
        <a:solidFill>
          <a:schemeClr val="bg2">
            <a:lumMod val="50000"/>
          </a:schemeClr>
        </a:solidFill>
        <a:ln w="12700" cap="flat" cmpd="sng" algn="ctr">
          <a:solidFill>
            <a:srgbClr val="053F6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不想</a:t>
          </a:r>
        </a:p>
      </dsp:txBody>
      <dsp:txXfrm>
        <a:off x="443692" y="1147802"/>
        <a:ext cx="487668" cy="487668"/>
      </dsp:txXfrm>
    </dsp:sp>
  </dsp:spTree>
</dsp:drawing>
</file>

<file path=ppt/diagrams/layout1.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8195" cy="542381"/>
          </a:xfrm>
          <a:prstGeom prst="rect">
            <a:avLst/>
          </a:prstGeom>
        </p:spPr>
        <p:txBody>
          <a:bodyPr vert="horz" lIns="91440" tIns="45720" rIns="91440" bIns="45720" rtlCol="0"/>
          <a:lstStyle>
            <a:lvl1pPr algn="l">
              <a:defRPr sz="1170"/>
            </a:lvl1pPr>
          </a:lstStyle>
          <a:p>
            <a:endParaRPr lang="zh-CN" altLang="en-US"/>
          </a:p>
        </p:txBody>
      </p:sp>
      <p:sp>
        <p:nvSpPr>
          <p:cNvPr id="3" name="日期占位符 2"/>
          <p:cNvSpPr>
            <a:spLocks noGrp="1"/>
          </p:cNvSpPr>
          <p:nvPr>
            <p:ph type="dt" sz="quarter" idx="1"/>
          </p:nvPr>
        </p:nvSpPr>
        <p:spPr>
          <a:xfrm>
            <a:off x="3775329" y="0"/>
            <a:ext cx="2888195" cy="542381"/>
          </a:xfrm>
          <a:prstGeom prst="rect">
            <a:avLst/>
          </a:prstGeom>
        </p:spPr>
        <p:txBody>
          <a:bodyPr vert="horz" lIns="91440" tIns="45720" rIns="91440" bIns="45720" rtlCol="0"/>
          <a:lstStyle>
            <a:lvl1pPr algn="r">
              <a:defRPr sz="1170"/>
            </a:lvl1pPr>
          </a:lstStyle>
          <a:p>
            <a:fld id="{0F9B84EA-7D68-4D60-9CB1-D50884785D1C}" type="datetimeFigureOut">
              <a:rPr lang="zh-CN" altLang="en-US" smtClean="0"/>
              <a:t>2024/5/13</a:t>
            </a:fld>
            <a:endParaRPr lang="zh-CN" altLang="en-US"/>
          </a:p>
        </p:txBody>
      </p:sp>
      <p:sp>
        <p:nvSpPr>
          <p:cNvPr id="4" name="页脚占位符 3"/>
          <p:cNvSpPr>
            <a:spLocks noGrp="1"/>
          </p:cNvSpPr>
          <p:nvPr>
            <p:ph type="ftr" sz="quarter" idx="2"/>
          </p:nvPr>
        </p:nvSpPr>
        <p:spPr>
          <a:xfrm>
            <a:off x="0" y="10267686"/>
            <a:ext cx="2888195" cy="542379"/>
          </a:xfrm>
          <a:prstGeom prst="rect">
            <a:avLst/>
          </a:prstGeom>
        </p:spPr>
        <p:txBody>
          <a:bodyPr vert="horz" lIns="91440" tIns="45720" rIns="91440" bIns="45720" rtlCol="0" anchor="b"/>
          <a:lstStyle>
            <a:lvl1pPr algn="l">
              <a:defRPr sz="1170"/>
            </a:lvl1pPr>
          </a:lstStyle>
          <a:p>
            <a:endParaRPr lang="zh-CN" altLang="en-US"/>
          </a:p>
        </p:txBody>
      </p:sp>
      <p:sp>
        <p:nvSpPr>
          <p:cNvPr id="5" name="灯片编号占位符 4"/>
          <p:cNvSpPr>
            <a:spLocks noGrp="1"/>
          </p:cNvSpPr>
          <p:nvPr>
            <p:ph type="sldNum" sz="quarter" idx="3"/>
          </p:nvPr>
        </p:nvSpPr>
        <p:spPr>
          <a:xfrm>
            <a:off x="3775329" y="10267686"/>
            <a:ext cx="2888195" cy="542379"/>
          </a:xfrm>
          <a:prstGeom prst="rect">
            <a:avLst/>
          </a:prstGeom>
        </p:spPr>
        <p:txBody>
          <a:bodyPr vert="horz" lIns="91440" tIns="45720" rIns="91440" bIns="45720" rtlCol="0" anchor="b"/>
          <a:lstStyle>
            <a:lvl1pPr algn="r">
              <a:defRPr sz="117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84600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5BFD09CD-524F-4CD8-A8B5-6C97A94FC08A}" type="datetimeFigureOut">
              <a:rPr lang="zh-CN" altLang="en-US" smtClean="0"/>
              <a:t>2024/5/13</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85E2B66F-9356-4FE3-88B4-9DF3283AA355}" type="slidenum">
              <a:rPr lang="zh-CN" altLang="en-US" smtClean="0"/>
              <a:t>‹#›</a:t>
            </a:fld>
            <a:endParaRPr lang="zh-CN" altLang="en-US"/>
          </a:p>
        </p:txBody>
      </p:sp>
    </p:spTree>
    <p:extLst>
      <p:ext uri="{BB962C8B-B14F-4D97-AF65-F5344CB8AC3E}">
        <p14:creationId xmlns:p14="http://schemas.microsoft.com/office/powerpoint/2010/main" val="276693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7994A-4B79-4F05-A007-19F042D74A19}" type="slidenum">
              <a:rPr lang="zh-CN" altLang="en-US" smtClean="0"/>
              <a:t>1</a:t>
            </a:fld>
            <a:endParaRPr lang="zh-CN" altLang="en-US"/>
          </a:p>
        </p:txBody>
      </p:sp>
    </p:spTree>
    <p:extLst>
      <p:ext uri="{BB962C8B-B14F-4D97-AF65-F5344CB8AC3E}">
        <p14:creationId xmlns:p14="http://schemas.microsoft.com/office/powerpoint/2010/main" val="273295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13</a:t>
            </a:fld>
            <a:endParaRPr lang="zh-CN" altLang="en-US"/>
          </a:p>
        </p:txBody>
      </p:sp>
    </p:spTree>
    <p:extLst>
      <p:ext uri="{BB962C8B-B14F-4D97-AF65-F5344CB8AC3E}">
        <p14:creationId xmlns:p14="http://schemas.microsoft.com/office/powerpoint/2010/main" val="3440263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14</a:t>
            </a:fld>
            <a:endParaRPr lang="zh-CN" altLang="en-US"/>
          </a:p>
        </p:txBody>
      </p:sp>
    </p:spTree>
    <p:extLst>
      <p:ext uri="{BB962C8B-B14F-4D97-AF65-F5344CB8AC3E}">
        <p14:creationId xmlns:p14="http://schemas.microsoft.com/office/powerpoint/2010/main" val="161506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22222"/>
                </a:solidFill>
                <a:effectLst/>
                <a:latin typeface="Arial" panose="020B0604020202020204" pitchFamily="34" charset="0"/>
              </a:rPr>
              <a:t>[8]. An W, Wang H, Sun Q, et al. A PID controller approach for stochastic optimization of deep networks[C]//Proceedings of the IEEE conference on computer vision and pattern recognition. 2018: 8522-8531.</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15</a:t>
            </a:fld>
            <a:endParaRPr lang="zh-CN" altLang="en-US"/>
          </a:p>
        </p:txBody>
      </p:sp>
    </p:spTree>
    <p:extLst>
      <p:ext uri="{BB962C8B-B14F-4D97-AF65-F5344CB8AC3E}">
        <p14:creationId xmlns:p14="http://schemas.microsoft.com/office/powerpoint/2010/main" val="343618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16</a:t>
            </a:fld>
            <a:endParaRPr lang="zh-CN" altLang="en-US"/>
          </a:p>
        </p:txBody>
      </p:sp>
    </p:spTree>
    <p:extLst>
      <p:ext uri="{BB962C8B-B14F-4D97-AF65-F5344CB8AC3E}">
        <p14:creationId xmlns:p14="http://schemas.microsoft.com/office/powerpoint/2010/main" val="62429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17</a:t>
            </a:fld>
            <a:endParaRPr lang="zh-CN" altLang="en-US"/>
          </a:p>
        </p:txBody>
      </p:sp>
    </p:spTree>
    <p:extLst>
      <p:ext uri="{BB962C8B-B14F-4D97-AF65-F5344CB8AC3E}">
        <p14:creationId xmlns:p14="http://schemas.microsoft.com/office/powerpoint/2010/main" val="190488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18</a:t>
            </a:fld>
            <a:endParaRPr lang="zh-CN" altLang="en-US"/>
          </a:p>
        </p:txBody>
      </p:sp>
    </p:spTree>
    <p:extLst>
      <p:ext uri="{BB962C8B-B14F-4D97-AF65-F5344CB8AC3E}">
        <p14:creationId xmlns:p14="http://schemas.microsoft.com/office/powerpoint/2010/main" val="1679773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19</a:t>
            </a:fld>
            <a:endParaRPr lang="zh-CN" altLang="en-US"/>
          </a:p>
        </p:txBody>
      </p:sp>
    </p:spTree>
    <p:extLst>
      <p:ext uri="{BB962C8B-B14F-4D97-AF65-F5344CB8AC3E}">
        <p14:creationId xmlns:p14="http://schemas.microsoft.com/office/powerpoint/2010/main" val="261486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21</a:t>
            </a:fld>
            <a:endParaRPr lang="zh-CN" altLang="en-US"/>
          </a:p>
        </p:txBody>
      </p:sp>
    </p:spTree>
    <p:extLst>
      <p:ext uri="{BB962C8B-B14F-4D97-AF65-F5344CB8AC3E}">
        <p14:creationId xmlns:p14="http://schemas.microsoft.com/office/powerpoint/2010/main" val="405991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22</a:t>
            </a:fld>
            <a:endParaRPr lang="zh-CN" altLang="en-US"/>
          </a:p>
        </p:txBody>
      </p:sp>
    </p:spTree>
    <p:extLst>
      <p:ext uri="{BB962C8B-B14F-4D97-AF65-F5344CB8AC3E}">
        <p14:creationId xmlns:p14="http://schemas.microsoft.com/office/powerpoint/2010/main" val="2361159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23</a:t>
            </a:fld>
            <a:endParaRPr lang="zh-CN" altLang="en-US"/>
          </a:p>
        </p:txBody>
      </p:sp>
    </p:spTree>
    <p:extLst>
      <p:ext uri="{BB962C8B-B14F-4D97-AF65-F5344CB8AC3E}">
        <p14:creationId xmlns:p14="http://schemas.microsoft.com/office/powerpoint/2010/main" val="159773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a:t>
            </a:fld>
            <a:endParaRPr lang="zh-CN" altLang="en-US"/>
          </a:p>
        </p:txBody>
      </p:sp>
    </p:spTree>
    <p:extLst>
      <p:ext uri="{BB962C8B-B14F-4D97-AF65-F5344CB8AC3E}">
        <p14:creationId xmlns:p14="http://schemas.microsoft.com/office/powerpoint/2010/main" val="2447540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24</a:t>
            </a:fld>
            <a:endParaRPr lang="zh-CN" altLang="en-US"/>
          </a:p>
        </p:txBody>
      </p:sp>
    </p:spTree>
    <p:extLst>
      <p:ext uri="{BB962C8B-B14F-4D97-AF65-F5344CB8AC3E}">
        <p14:creationId xmlns:p14="http://schemas.microsoft.com/office/powerpoint/2010/main" val="2280681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25</a:t>
            </a:fld>
            <a:endParaRPr lang="zh-CN" altLang="en-US"/>
          </a:p>
        </p:txBody>
      </p:sp>
    </p:spTree>
    <p:extLst>
      <p:ext uri="{BB962C8B-B14F-4D97-AF65-F5344CB8AC3E}">
        <p14:creationId xmlns:p14="http://schemas.microsoft.com/office/powerpoint/2010/main" val="238634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26</a:t>
            </a:fld>
            <a:endParaRPr lang="zh-CN" altLang="en-US"/>
          </a:p>
        </p:txBody>
      </p:sp>
    </p:spTree>
    <p:extLst>
      <p:ext uri="{BB962C8B-B14F-4D97-AF65-F5344CB8AC3E}">
        <p14:creationId xmlns:p14="http://schemas.microsoft.com/office/powerpoint/2010/main" val="1323079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27</a:t>
            </a:fld>
            <a:endParaRPr lang="zh-CN" altLang="en-US"/>
          </a:p>
        </p:txBody>
      </p:sp>
    </p:spTree>
    <p:extLst>
      <p:ext uri="{BB962C8B-B14F-4D97-AF65-F5344CB8AC3E}">
        <p14:creationId xmlns:p14="http://schemas.microsoft.com/office/powerpoint/2010/main" val="3249226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28</a:t>
            </a:fld>
            <a:endParaRPr lang="zh-CN" altLang="en-US"/>
          </a:p>
        </p:txBody>
      </p:sp>
    </p:spTree>
    <p:extLst>
      <p:ext uri="{BB962C8B-B14F-4D97-AF65-F5344CB8AC3E}">
        <p14:creationId xmlns:p14="http://schemas.microsoft.com/office/powerpoint/2010/main" val="4137532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29</a:t>
            </a:fld>
            <a:endParaRPr lang="zh-CN" altLang="en-US"/>
          </a:p>
        </p:txBody>
      </p:sp>
    </p:spTree>
    <p:extLst>
      <p:ext uri="{BB962C8B-B14F-4D97-AF65-F5344CB8AC3E}">
        <p14:creationId xmlns:p14="http://schemas.microsoft.com/office/powerpoint/2010/main" val="2912110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31</a:t>
            </a:fld>
            <a:endParaRPr lang="zh-CN" altLang="en-US"/>
          </a:p>
        </p:txBody>
      </p:sp>
    </p:spTree>
    <p:extLst>
      <p:ext uri="{BB962C8B-B14F-4D97-AF65-F5344CB8AC3E}">
        <p14:creationId xmlns:p14="http://schemas.microsoft.com/office/powerpoint/2010/main" val="1756677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32</a:t>
            </a:fld>
            <a:endParaRPr lang="zh-CN" altLang="en-US"/>
          </a:p>
        </p:txBody>
      </p:sp>
    </p:spTree>
    <p:extLst>
      <p:ext uri="{BB962C8B-B14F-4D97-AF65-F5344CB8AC3E}">
        <p14:creationId xmlns:p14="http://schemas.microsoft.com/office/powerpoint/2010/main" val="372823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33</a:t>
            </a:fld>
            <a:endParaRPr lang="zh-CN" altLang="en-US"/>
          </a:p>
        </p:txBody>
      </p:sp>
    </p:spTree>
    <p:extLst>
      <p:ext uri="{BB962C8B-B14F-4D97-AF65-F5344CB8AC3E}">
        <p14:creationId xmlns:p14="http://schemas.microsoft.com/office/powerpoint/2010/main" val="2368323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34</a:t>
            </a:fld>
            <a:endParaRPr lang="zh-CN" altLang="en-US"/>
          </a:p>
        </p:txBody>
      </p:sp>
    </p:spTree>
    <p:extLst>
      <p:ext uri="{BB962C8B-B14F-4D97-AF65-F5344CB8AC3E}">
        <p14:creationId xmlns:p14="http://schemas.microsoft.com/office/powerpoint/2010/main" val="199459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20000"/>
              </a:spcBef>
              <a:defRPr/>
            </a:pPr>
            <a:r>
              <a:rPr lang="zh-CN" altLang="en-US"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人工智能技术依赖于集中式数据中心</a:t>
            </a:r>
            <a:r>
              <a:rPr lang="en-US" altLang="zh-CN"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a:t>
            </a:r>
            <a:r>
              <a:rPr lang="zh-CN" altLang="en-US"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物联网时代，数据分布式存储</a:t>
            </a:r>
            <a:r>
              <a:rPr lang="en-US" altLang="zh-CN"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a:t>
            </a:r>
            <a:r>
              <a:rPr lang="zh-CN" altLang="en-US"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联邦学习通过分布式机器学习方法，保证数据不出本地的前提下进行联合训练</a:t>
            </a:r>
            <a:endParaRPr lang="en-US" altLang="zh-CN" sz="1200" b="1" kern="0" dirty="0">
              <a:solidFill>
                <a:schemeClr val="tx1">
                  <a:lumMod val="95000"/>
                  <a:lumOff val="5000"/>
                </a:schemeClr>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85E2B66F-9356-4FE3-88B4-9DF3283AA355}" type="slidenum">
              <a:rPr lang="zh-CN" altLang="en-US" smtClean="0"/>
              <a:t>4</a:t>
            </a:fld>
            <a:endParaRPr lang="zh-CN" altLang="en-US"/>
          </a:p>
        </p:txBody>
      </p:sp>
    </p:spTree>
    <p:extLst>
      <p:ext uri="{BB962C8B-B14F-4D97-AF65-F5344CB8AC3E}">
        <p14:creationId xmlns:p14="http://schemas.microsoft.com/office/powerpoint/2010/main" val="2317085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35</a:t>
            </a:fld>
            <a:endParaRPr lang="zh-CN" altLang="en-US"/>
          </a:p>
        </p:txBody>
      </p:sp>
    </p:spTree>
    <p:extLst>
      <p:ext uri="{BB962C8B-B14F-4D97-AF65-F5344CB8AC3E}">
        <p14:creationId xmlns:p14="http://schemas.microsoft.com/office/powerpoint/2010/main" val="3138003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36</a:t>
            </a:fld>
            <a:endParaRPr lang="zh-CN" altLang="en-US"/>
          </a:p>
        </p:txBody>
      </p:sp>
    </p:spTree>
    <p:extLst>
      <p:ext uri="{BB962C8B-B14F-4D97-AF65-F5344CB8AC3E}">
        <p14:creationId xmlns:p14="http://schemas.microsoft.com/office/powerpoint/2010/main" val="1424442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37</a:t>
            </a:fld>
            <a:endParaRPr lang="zh-CN" altLang="en-US"/>
          </a:p>
        </p:txBody>
      </p:sp>
    </p:spTree>
    <p:extLst>
      <p:ext uri="{BB962C8B-B14F-4D97-AF65-F5344CB8AC3E}">
        <p14:creationId xmlns:p14="http://schemas.microsoft.com/office/powerpoint/2010/main" val="1173419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38</a:t>
            </a:fld>
            <a:endParaRPr lang="zh-CN" altLang="en-US"/>
          </a:p>
        </p:txBody>
      </p:sp>
    </p:spTree>
    <p:extLst>
      <p:ext uri="{BB962C8B-B14F-4D97-AF65-F5344CB8AC3E}">
        <p14:creationId xmlns:p14="http://schemas.microsoft.com/office/powerpoint/2010/main" val="115073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39</a:t>
            </a:fld>
            <a:endParaRPr lang="zh-CN" altLang="en-US"/>
          </a:p>
        </p:txBody>
      </p:sp>
    </p:spTree>
    <p:extLst>
      <p:ext uri="{BB962C8B-B14F-4D97-AF65-F5344CB8AC3E}">
        <p14:creationId xmlns:p14="http://schemas.microsoft.com/office/powerpoint/2010/main" val="137365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40</a:t>
            </a:fld>
            <a:endParaRPr lang="zh-CN" altLang="en-US"/>
          </a:p>
        </p:txBody>
      </p:sp>
    </p:spTree>
    <p:extLst>
      <p:ext uri="{BB962C8B-B14F-4D97-AF65-F5344CB8AC3E}">
        <p14:creationId xmlns:p14="http://schemas.microsoft.com/office/powerpoint/2010/main" val="2844139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KF_Grad</a:t>
            </a:r>
            <a:r>
              <a:rPr lang="zh-CN" altLang="en-US" dirty="0"/>
              <a:t>方法效果更好</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41</a:t>
            </a:fld>
            <a:endParaRPr lang="zh-CN" altLang="en-US"/>
          </a:p>
        </p:txBody>
      </p:sp>
    </p:spTree>
    <p:extLst>
      <p:ext uri="{BB962C8B-B14F-4D97-AF65-F5344CB8AC3E}">
        <p14:creationId xmlns:p14="http://schemas.microsoft.com/office/powerpoint/2010/main" val="2756232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43</a:t>
            </a:fld>
            <a:endParaRPr lang="zh-CN" altLang="en-US"/>
          </a:p>
        </p:txBody>
      </p:sp>
    </p:spTree>
    <p:extLst>
      <p:ext uri="{BB962C8B-B14F-4D97-AF65-F5344CB8AC3E}">
        <p14:creationId xmlns:p14="http://schemas.microsoft.com/office/powerpoint/2010/main" val="681493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44</a:t>
            </a:fld>
            <a:endParaRPr lang="zh-CN" altLang="en-US"/>
          </a:p>
        </p:txBody>
      </p:sp>
    </p:spTree>
    <p:extLst>
      <p:ext uri="{BB962C8B-B14F-4D97-AF65-F5344CB8AC3E}">
        <p14:creationId xmlns:p14="http://schemas.microsoft.com/office/powerpoint/2010/main" val="3372028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45</a:t>
            </a:fld>
            <a:endParaRPr lang="zh-CN" altLang="en-US"/>
          </a:p>
        </p:txBody>
      </p:sp>
    </p:spTree>
    <p:extLst>
      <p:ext uri="{BB962C8B-B14F-4D97-AF65-F5344CB8AC3E}">
        <p14:creationId xmlns:p14="http://schemas.microsoft.com/office/powerpoint/2010/main" val="249589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5</a:t>
            </a:fld>
            <a:endParaRPr lang="zh-CN" altLang="en-US"/>
          </a:p>
        </p:txBody>
      </p:sp>
    </p:spTree>
    <p:extLst>
      <p:ext uri="{BB962C8B-B14F-4D97-AF65-F5344CB8AC3E}">
        <p14:creationId xmlns:p14="http://schemas.microsoft.com/office/powerpoint/2010/main" val="548586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46</a:t>
            </a:fld>
            <a:endParaRPr lang="zh-CN" altLang="en-US"/>
          </a:p>
        </p:txBody>
      </p:sp>
    </p:spTree>
    <p:extLst>
      <p:ext uri="{BB962C8B-B14F-4D97-AF65-F5344CB8AC3E}">
        <p14:creationId xmlns:p14="http://schemas.microsoft.com/office/powerpoint/2010/main" val="499703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47</a:t>
            </a:fld>
            <a:endParaRPr lang="zh-CN" altLang="en-US"/>
          </a:p>
        </p:txBody>
      </p:sp>
    </p:spTree>
    <p:extLst>
      <p:ext uri="{BB962C8B-B14F-4D97-AF65-F5344CB8AC3E}">
        <p14:creationId xmlns:p14="http://schemas.microsoft.com/office/powerpoint/2010/main" val="3880949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48</a:t>
            </a:fld>
            <a:endParaRPr lang="zh-CN" altLang="en-US"/>
          </a:p>
        </p:txBody>
      </p:sp>
    </p:spTree>
    <p:extLst>
      <p:ext uri="{BB962C8B-B14F-4D97-AF65-F5344CB8AC3E}">
        <p14:creationId xmlns:p14="http://schemas.microsoft.com/office/powerpoint/2010/main" val="805454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方法论述</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49</a:t>
            </a:fld>
            <a:endParaRPr lang="zh-CN" altLang="en-US"/>
          </a:p>
        </p:txBody>
      </p:sp>
    </p:spTree>
    <p:extLst>
      <p:ext uri="{BB962C8B-B14F-4D97-AF65-F5344CB8AC3E}">
        <p14:creationId xmlns:p14="http://schemas.microsoft.com/office/powerpoint/2010/main" val="1497621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7994A-4B79-4F05-A007-19F042D74A19}" type="slidenum">
              <a:rPr lang="zh-CN" altLang="en-US" smtClean="0"/>
              <a:t>50</a:t>
            </a:fld>
            <a:endParaRPr lang="zh-CN" altLang="en-US"/>
          </a:p>
        </p:txBody>
      </p:sp>
    </p:spTree>
    <p:extLst>
      <p:ext uri="{BB962C8B-B14F-4D97-AF65-F5344CB8AC3E}">
        <p14:creationId xmlns:p14="http://schemas.microsoft.com/office/powerpoint/2010/main" val="1711746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6</a:t>
            </a:fld>
            <a:endParaRPr lang="zh-CN" altLang="en-US"/>
          </a:p>
        </p:txBody>
      </p:sp>
    </p:spTree>
    <p:extLst>
      <p:ext uri="{BB962C8B-B14F-4D97-AF65-F5344CB8AC3E}">
        <p14:creationId xmlns:p14="http://schemas.microsoft.com/office/powerpoint/2010/main" val="3452527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en-US" altLang="zh-CN" b="0" i="0" dirty="0">
                <a:solidFill>
                  <a:srgbClr val="222222"/>
                </a:solidFill>
                <a:effectLst/>
                <a:latin typeface="Arial" panose="020B0604020202020204" pitchFamily="34" charset="0"/>
              </a:rPr>
              <a:t>Du J, Li S, Chen X, et al. Dynamic differential-privacy preserving </a:t>
            </a:r>
            <a:r>
              <a:rPr lang="en-US" altLang="zh-CN" b="0" i="0" dirty="0" err="1">
                <a:solidFill>
                  <a:srgbClr val="222222"/>
                </a:solidFill>
                <a:effectLst/>
                <a:latin typeface="Arial" panose="020B0604020202020204" pitchFamily="34" charset="0"/>
              </a:rPr>
              <a:t>sgd</a:t>
            </a:r>
            <a:r>
              <a:rPr lang="en-US" altLang="zh-CN" b="0" i="0" dirty="0">
                <a:solidFill>
                  <a:srgbClr val="222222"/>
                </a:solidFill>
                <a:effectLst/>
                <a:latin typeface="Arial" panose="020B0604020202020204" pitchFamily="34" charset="0"/>
              </a:rPr>
              <a:t>[J].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arXiv:2111.00173, 2021.</a:t>
            </a:r>
          </a:p>
          <a:p>
            <a:r>
              <a:rPr lang="en-US" altLang="zh-CN" dirty="0"/>
              <a:t>[2] </a:t>
            </a:r>
            <a:r>
              <a:rPr lang="en-US" altLang="zh-CN" b="0" i="0" dirty="0">
                <a:solidFill>
                  <a:srgbClr val="222222"/>
                </a:solidFill>
                <a:effectLst/>
                <a:latin typeface="Arial" panose="020B0604020202020204" pitchFamily="34" charset="0"/>
              </a:rPr>
              <a:t>Gong M, Pan K, </a:t>
            </a:r>
            <a:r>
              <a:rPr lang="en-US" altLang="zh-CN" b="0" i="0" dirty="0" err="1">
                <a:solidFill>
                  <a:srgbClr val="222222"/>
                </a:solidFill>
                <a:effectLst/>
                <a:latin typeface="Arial" panose="020B0604020202020204" pitchFamily="34" charset="0"/>
              </a:rPr>
              <a:t>Xie</a:t>
            </a:r>
            <a:r>
              <a:rPr lang="en-US" altLang="zh-CN" b="0" i="0" dirty="0">
                <a:solidFill>
                  <a:srgbClr val="222222"/>
                </a:solidFill>
                <a:effectLst/>
                <a:latin typeface="Arial" panose="020B0604020202020204" pitchFamily="34" charset="0"/>
              </a:rPr>
              <a:t> Y, et al. Preserving differential privacy in deep neural networks with relevance-based adaptive noise imposition[J]. Neural Networks, 2020, 125: 131-141.</a:t>
            </a:r>
          </a:p>
          <a:p>
            <a:r>
              <a:rPr lang="en-US" altLang="zh-CN" dirty="0"/>
              <a:t>[3] </a:t>
            </a:r>
            <a:r>
              <a:rPr lang="en-US" altLang="zh-CN" b="0" i="0" dirty="0">
                <a:solidFill>
                  <a:srgbClr val="222222"/>
                </a:solidFill>
                <a:effectLst/>
                <a:latin typeface="Arial" panose="020B0604020202020204" pitchFamily="34" charset="0"/>
              </a:rPr>
              <a:t>Xu D, Du W, Wu X. Removing disparate impact on model accuracy in differentially private stochastic gradient descent[C]//Proceedings of the 27th ACM SIGKDD Conference on Knowledge Discovery &amp; Data Mining. 2021: 1924-1932.</a:t>
            </a:r>
            <a:endParaRPr lang="en-US" altLang="zh-CN" dirty="0"/>
          </a:p>
          <a:p>
            <a:r>
              <a:rPr lang="en-US" altLang="zh-CN" dirty="0"/>
              <a:t>[4] </a:t>
            </a:r>
            <a:r>
              <a:rPr lang="en-US" altLang="zh-CN" b="0" i="0" dirty="0">
                <a:solidFill>
                  <a:srgbClr val="222222"/>
                </a:solidFill>
                <a:effectLst/>
                <a:latin typeface="Arial" panose="020B0604020202020204" pitchFamily="34" charset="0"/>
              </a:rPr>
              <a:t>Xu Z, Shi S, Liu A X, et al. An adaptive and fast convergent approach to differentially private deep learning[C]//IEEE INFOCOM 2020-IEEE Conference on Computer Communications. IEEE, 2020: 1867-1876.</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8</a:t>
            </a:fld>
            <a:endParaRPr lang="zh-CN" altLang="en-US"/>
          </a:p>
        </p:txBody>
      </p:sp>
    </p:spTree>
    <p:extLst>
      <p:ext uri="{BB962C8B-B14F-4D97-AF65-F5344CB8AC3E}">
        <p14:creationId xmlns:p14="http://schemas.microsoft.com/office/powerpoint/2010/main" val="179485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en-US" altLang="zh-CN" b="0" i="0" dirty="0">
                <a:solidFill>
                  <a:srgbClr val="222222"/>
                </a:solidFill>
                <a:effectLst/>
                <a:latin typeface="Arial" panose="020B0604020202020204" pitchFamily="34" charset="0"/>
              </a:rPr>
              <a:t>Witt L, </a:t>
            </a:r>
            <a:r>
              <a:rPr lang="en-US" altLang="zh-CN" b="0" i="0" dirty="0" err="1">
                <a:solidFill>
                  <a:srgbClr val="222222"/>
                </a:solidFill>
                <a:effectLst/>
                <a:latin typeface="Arial" panose="020B0604020202020204" pitchFamily="34" charset="0"/>
              </a:rPr>
              <a:t>Heyer</a:t>
            </a:r>
            <a:r>
              <a:rPr lang="en-US" altLang="zh-CN" b="0" i="0" dirty="0">
                <a:solidFill>
                  <a:srgbClr val="222222"/>
                </a:solidFill>
                <a:effectLst/>
                <a:latin typeface="Arial" panose="020B0604020202020204" pitchFamily="34" charset="0"/>
              </a:rPr>
              <a:t> M, Toyoda K, et al. Decentral and incentivized federated learning frameworks: A systematic literature review[J]. IEEE Internet of Things Journal, 2022, 10(4): 3642-3663.</a:t>
            </a:r>
            <a:endParaRPr lang="en-US" altLang="zh-CN" dirty="0"/>
          </a:p>
          <a:p>
            <a:r>
              <a:rPr lang="en-US" altLang="zh-CN" dirty="0"/>
              <a:t>[6]. </a:t>
            </a:r>
            <a:r>
              <a:rPr lang="en-US" altLang="zh-CN" b="0" i="0" dirty="0" err="1">
                <a:solidFill>
                  <a:srgbClr val="222222"/>
                </a:solidFill>
                <a:effectLst/>
                <a:latin typeface="Arial" panose="020B0604020202020204" pitchFamily="34" charset="0"/>
              </a:rPr>
              <a:t>Cyffers</a:t>
            </a:r>
            <a:r>
              <a:rPr lang="en-US" altLang="zh-CN" b="0" i="0" dirty="0">
                <a:solidFill>
                  <a:srgbClr val="222222"/>
                </a:solidFill>
                <a:effectLst/>
                <a:latin typeface="Arial" panose="020B0604020202020204" pitchFamily="34" charset="0"/>
              </a:rPr>
              <a:t> E, </a:t>
            </a:r>
            <a:r>
              <a:rPr lang="en-US" altLang="zh-CN" b="0" i="0" dirty="0" err="1">
                <a:solidFill>
                  <a:srgbClr val="222222"/>
                </a:solidFill>
                <a:effectLst/>
                <a:latin typeface="Arial" panose="020B0604020202020204" pitchFamily="34" charset="0"/>
              </a:rPr>
              <a:t>Bellet</a:t>
            </a:r>
            <a:r>
              <a:rPr lang="en-US" altLang="zh-CN" b="0" i="0" dirty="0">
                <a:solidFill>
                  <a:srgbClr val="222222"/>
                </a:solidFill>
                <a:effectLst/>
                <a:latin typeface="Arial" panose="020B0604020202020204" pitchFamily="34" charset="0"/>
              </a:rPr>
              <a:t> A. Privacy amplification by decentralization[C]//International Conference on Artificial Intelligence and Statistics. PMLR, 2022: 5334-5353.</a:t>
            </a:r>
          </a:p>
          <a:p>
            <a:r>
              <a:rPr lang="en-US" altLang="zh-CN" dirty="0"/>
              <a:t>[7]. </a:t>
            </a:r>
            <a:r>
              <a:rPr lang="en-US" altLang="zh-CN" b="0" i="0" dirty="0">
                <a:solidFill>
                  <a:srgbClr val="222222"/>
                </a:solidFill>
                <a:effectLst/>
                <a:latin typeface="Arial" panose="020B0604020202020204" pitchFamily="34" charset="0"/>
              </a:rPr>
              <a:t>Chen H, Wang H, Long Q, et al. Advancements in federated learning: Models, methods, and privacy[J].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arXiv:2302.11466, 2023.</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9</a:t>
            </a:fld>
            <a:endParaRPr lang="zh-CN" altLang="en-US"/>
          </a:p>
        </p:txBody>
      </p:sp>
    </p:spTree>
    <p:extLst>
      <p:ext uri="{BB962C8B-B14F-4D97-AF65-F5344CB8AC3E}">
        <p14:creationId xmlns:p14="http://schemas.microsoft.com/office/powerpoint/2010/main" val="8525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err="1"/>
              <a:t>KF_Grad</a:t>
            </a:r>
            <a:r>
              <a:rPr lang="zh-CN" altLang="en-US" dirty="0"/>
              <a:t>方法</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11</a:t>
            </a:fld>
            <a:endParaRPr lang="zh-CN" altLang="en-US"/>
          </a:p>
        </p:txBody>
      </p:sp>
    </p:spTree>
    <p:extLst>
      <p:ext uri="{BB962C8B-B14F-4D97-AF65-F5344CB8AC3E}">
        <p14:creationId xmlns:p14="http://schemas.microsoft.com/office/powerpoint/2010/main" val="484301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err="1"/>
              <a:t>KF_Grad</a:t>
            </a:r>
            <a:r>
              <a:rPr lang="zh-CN" altLang="en-US" dirty="0"/>
              <a:t>方法</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12</a:t>
            </a:fld>
            <a:endParaRPr lang="zh-CN" altLang="en-US"/>
          </a:p>
        </p:txBody>
      </p:sp>
    </p:spTree>
    <p:extLst>
      <p:ext uri="{BB962C8B-B14F-4D97-AF65-F5344CB8AC3E}">
        <p14:creationId xmlns:p14="http://schemas.microsoft.com/office/powerpoint/2010/main" val="70476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cxnSp>
        <p:nvCxnSpPr>
          <p:cNvPr id="5" name="直接连接符 4"/>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箭头: 五边形 34">
            <a:extLst>
              <a:ext uri="{FF2B5EF4-FFF2-40B4-BE49-F238E27FC236}">
                <a16:creationId xmlns:a16="http://schemas.microsoft.com/office/drawing/2014/main" id="{7E579DF3-BCF6-4C7C-A3EE-0DBAF9906E92}"/>
              </a:ext>
            </a:extLst>
          </p:cNvPr>
          <p:cNvSpPr/>
          <p:nvPr userDrawn="1"/>
        </p:nvSpPr>
        <p:spPr>
          <a:xfrm>
            <a:off x="0" y="413146"/>
            <a:ext cx="942109" cy="584775"/>
          </a:xfrm>
          <a:prstGeom prst="homePlate">
            <a:avLst/>
          </a:pr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F59A846-7838-4076-B370-3022AA8613E1}"/>
              </a:ext>
            </a:extLst>
          </p:cNvPr>
          <p:cNvGrpSpPr/>
          <p:nvPr userDrawn="1"/>
        </p:nvGrpSpPr>
        <p:grpSpPr>
          <a:xfrm>
            <a:off x="2870672" y="1030431"/>
            <a:ext cx="495306" cy="4779635"/>
            <a:chOff x="7636995" y="1679426"/>
            <a:chExt cx="421216" cy="4092334"/>
          </a:xfrm>
        </p:grpSpPr>
        <p:pic>
          <p:nvPicPr>
            <p:cNvPr id="4" name="图片 3">
              <a:extLst>
                <a:ext uri="{FF2B5EF4-FFF2-40B4-BE49-F238E27FC236}">
                  <a16:creationId xmlns:a16="http://schemas.microsoft.com/office/drawing/2014/main" id="{A403C220-234A-4986-9DDA-406CDDC6463C}"/>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pic>
          <p:nvPicPr>
            <p:cNvPr id="5" name="图片 4">
              <a:extLst>
                <a:ext uri="{FF2B5EF4-FFF2-40B4-BE49-F238E27FC236}">
                  <a16:creationId xmlns:a16="http://schemas.microsoft.com/office/drawing/2014/main" id="{5F443343-3408-4DE4-9362-7AB33A3ABD9D}"/>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grpSp>
      <p:sp>
        <p:nvSpPr>
          <p:cNvPr id="6" name="任意多边形 4">
            <a:extLst>
              <a:ext uri="{FF2B5EF4-FFF2-40B4-BE49-F238E27FC236}">
                <a16:creationId xmlns:a16="http://schemas.microsoft.com/office/drawing/2014/main" id="{D4FC4C4B-18B2-4ABC-A77B-CE8302B743F8}"/>
              </a:ext>
            </a:extLst>
          </p:cNvPr>
          <p:cNvSpPr/>
          <p:nvPr userDrawn="1"/>
        </p:nvSpPr>
        <p:spPr>
          <a:xfrm>
            <a:off x="2423042" y="2319266"/>
            <a:ext cx="7643595" cy="1592519"/>
          </a:xfrm>
          <a:custGeom>
            <a:avLst/>
            <a:gdLst>
              <a:gd name="connsiteX0" fmla="*/ 0 w 5229817"/>
              <a:gd name="connsiteY0" fmla="*/ 0 h 1429030"/>
              <a:gd name="connsiteX1" fmla="*/ 4515302 w 5229817"/>
              <a:gd name="connsiteY1" fmla="*/ 0 h 1429030"/>
              <a:gd name="connsiteX2" fmla="*/ 5229817 w 5229817"/>
              <a:gd name="connsiteY2" fmla="*/ 714515 h 1429030"/>
              <a:gd name="connsiteX3" fmla="*/ 5229816 w 5229817"/>
              <a:gd name="connsiteY3" fmla="*/ 714515 h 1429030"/>
              <a:gd name="connsiteX4" fmla="*/ 4515301 w 5229817"/>
              <a:gd name="connsiteY4" fmla="*/ 1429030 h 1429030"/>
              <a:gd name="connsiteX5" fmla="*/ 0 w 5229817"/>
              <a:gd name="connsiteY5" fmla="*/ 1429029 h 142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9817" h="1429030">
                <a:moveTo>
                  <a:pt x="0" y="0"/>
                </a:moveTo>
                <a:lnTo>
                  <a:pt x="4515302" y="0"/>
                </a:lnTo>
                <a:cubicBezTo>
                  <a:pt x="4909918" y="0"/>
                  <a:pt x="5229817" y="319899"/>
                  <a:pt x="5229817" y="714515"/>
                </a:cubicBezTo>
                <a:lnTo>
                  <a:pt x="5229816" y="714515"/>
                </a:lnTo>
                <a:cubicBezTo>
                  <a:pt x="5229816" y="1109131"/>
                  <a:pt x="4909917" y="1429030"/>
                  <a:pt x="4515301" y="1429030"/>
                </a:cubicBezTo>
                <a:lnTo>
                  <a:pt x="0" y="1429029"/>
                </a:lnTo>
                <a:close/>
              </a:path>
            </a:pathLst>
          </a:custGeom>
          <a:gradFill>
            <a:gsLst>
              <a:gs pos="0">
                <a:srgbClr val="B00002"/>
              </a:gs>
              <a:gs pos="100000">
                <a:srgbClr val="E70C12"/>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2004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A805AB-91C9-4340-8AAD-EE1F0FA8A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935" r="30758"/>
          <a:stretch/>
        </p:blipFill>
        <p:spPr>
          <a:xfrm>
            <a:off x="-24558" y="0"/>
            <a:ext cx="4025348" cy="6858000"/>
          </a:xfrm>
          <a:prstGeom prst="rect">
            <a:avLst/>
          </a:prstGeom>
        </p:spPr>
      </p:pic>
      <p:sp>
        <p:nvSpPr>
          <p:cNvPr id="3" name="任意多边形: 形状 76">
            <a:extLst>
              <a:ext uri="{FF2B5EF4-FFF2-40B4-BE49-F238E27FC236}">
                <a16:creationId xmlns:a16="http://schemas.microsoft.com/office/drawing/2014/main" id="{64F081CD-765C-4A92-8C71-E631A2A03F5E}"/>
              </a:ext>
            </a:extLst>
          </p:cNvPr>
          <p:cNvSpPr/>
          <p:nvPr userDrawn="1"/>
        </p:nvSpPr>
        <p:spPr>
          <a:xfrm>
            <a:off x="0" y="3269285"/>
            <a:ext cx="5304426" cy="1437615"/>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E3F8AB7-8C00-4C61-8852-BBF59C754C40}"/>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2499" t="430" r="20469" b="4660"/>
          <a:stretch/>
        </p:blipFill>
        <p:spPr>
          <a:xfrm>
            <a:off x="7656071" y="1907819"/>
            <a:ext cx="4535929" cy="3006676"/>
          </a:xfrm>
          <a:prstGeom prst="rect">
            <a:avLst/>
          </a:prstGeom>
        </p:spPr>
      </p:pic>
      <p:sp>
        <p:nvSpPr>
          <p:cNvPr id="16" name="矩形 15">
            <a:extLst>
              <a:ext uri="{FF2B5EF4-FFF2-40B4-BE49-F238E27FC236}">
                <a16:creationId xmlns:a16="http://schemas.microsoft.com/office/drawing/2014/main" id="{8A339160-B122-4848-B90B-DC6E64FF2833}"/>
              </a:ext>
            </a:extLst>
          </p:cNvPr>
          <p:cNvSpPr/>
          <p:nvPr userDrawn="1"/>
        </p:nvSpPr>
        <p:spPr>
          <a:xfrm>
            <a:off x="435340" y="1907819"/>
            <a:ext cx="11460595" cy="3010632"/>
          </a:xfrm>
          <a:prstGeom prst="rect">
            <a:avLst/>
          </a:prstGeom>
          <a:gradFill flip="none" rotWithShape="1">
            <a:gsLst>
              <a:gs pos="0">
                <a:schemeClr val="bg1">
                  <a:lumMod val="65000"/>
                </a:schemeClr>
              </a:gs>
              <a:gs pos="6700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B1AF638-6634-43EA-A7E2-1063A08F058C}"/>
              </a:ext>
            </a:extLst>
          </p:cNvPr>
          <p:cNvSpPr/>
          <p:nvPr userDrawn="1"/>
        </p:nvSpPr>
        <p:spPr>
          <a:xfrm>
            <a:off x="1416818" y="1601876"/>
            <a:ext cx="1433897" cy="695739"/>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13">
            <a:extLst>
              <a:ext uri="{FF2B5EF4-FFF2-40B4-BE49-F238E27FC236}">
                <a16:creationId xmlns:a16="http://schemas.microsoft.com/office/drawing/2014/main" id="{FD2939DF-60E9-476C-8406-D0F8A026F10A}"/>
              </a:ext>
            </a:extLst>
          </p:cNvPr>
          <p:cNvSpPr/>
          <p:nvPr userDrawn="1"/>
        </p:nvSpPr>
        <p:spPr>
          <a:xfrm>
            <a:off x="0" y="1458771"/>
            <a:ext cx="2864941"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C0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dirty="0"/>
          </a:p>
        </p:txBody>
      </p:sp>
      <p:grpSp>
        <p:nvGrpSpPr>
          <p:cNvPr id="17" name="组合 16">
            <a:extLst>
              <a:ext uri="{FF2B5EF4-FFF2-40B4-BE49-F238E27FC236}">
                <a16:creationId xmlns:a16="http://schemas.microsoft.com/office/drawing/2014/main" id="{731C6ED1-993B-4160-8C36-2C84FBE1CB40}"/>
              </a:ext>
            </a:extLst>
          </p:cNvPr>
          <p:cNvGrpSpPr/>
          <p:nvPr userDrawn="1"/>
        </p:nvGrpSpPr>
        <p:grpSpPr>
          <a:xfrm>
            <a:off x="9255510" y="4503873"/>
            <a:ext cx="3038061" cy="652026"/>
            <a:chOff x="9013270" y="4438183"/>
            <a:chExt cx="3178730" cy="795131"/>
          </a:xfrm>
        </p:grpSpPr>
        <p:sp>
          <p:nvSpPr>
            <p:cNvPr id="18" name="矩形 17">
              <a:extLst>
                <a:ext uri="{FF2B5EF4-FFF2-40B4-BE49-F238E27FC236}">
                  <a16:creationId xmlns:a16="http://schemas.microsoft.com/office/drawing/2014/main" id="{D33DB816-045F-4EB8-AD9A-FF13DCC70D8D}"/>
                </a:ext>
              </a:extLst>
            </p:cNvPr>
            <p:cNvSpPr/>
            <p:nvPr/>
          </p:nvSpPr>
          <p:spPr>
            <a:xfrm>
              <a:off x="9352722" y="4438184"/>
              <a:ext cx="2839278" cy="7951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a:extLst>
                <a:ext uri="{FF2B5EF4-FFF2-40B4-BE49-F238E27FC236}">
                  <a16:creationId xmlns:a16="http://schemas.microsoft.com/office/drawing/2014/main" id="{FDDC6BBE-1F39-4ADD-A2F5-E3B7996A25BE}"/>
                </a:ext>
              </a:extLst>
            </p:cNvPr>
            <p:cNvSpPr/>
            <p:nvPr/>
          </p:nvSpPr>
          <p:spPr>
            <a:xfrm flipH="1">
              <a:off x="9013270" y="4438183"/>
              <a:ext cx="339452" cy="643598"/>
            </a:xfrm>
            <a:prstGeom prst="r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4EF92620-3ADE-4EB4-A3F5-1DD2626C2A7D}"/>
              </a:ext>
            </a:extLst>
          </p:cNvPr>
          <p:cNvPicPr>
            <a:picLocks noChangeAspect="1"/>
          </p:cNvPicPr>
          <p:nvPr userDrawn="1"/>
        </p:nvPicPr>
        <p:blipFill>
          <a:blip r:embed="rId4">
            <a:lum bright="70000" contrast="-70000"/>
          </a:blip>
          <a:stretch>
            <a:fillRect/>
          </a:stretch>
        </p:blipFill>
        <p:spPr>
          <a:xfrm>
            <a:off x="10116850" y="4573828"/>
            <a:ext cx="1639810" cy="578115"/>
          </a:xfrm>
          <a:prstGeom prst="rect">
            <a:avLst/>
          </a:prstGeom>
        </p:spPr>
      </p:pic>
    </p:spTree>
    <p:extLst>
      <p:ext uri="{BB962C8B-B14F-4D97-AF65-F5344CB8AC3E}">
        <p14:creationId xmlns:p14="http://schemas.microsoft.com/office/powerpoint/2010/main" val="5122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燕尾形 29">
            <a:extLst>
              <a:ext uri="{FF2B5EF4-FFF2-40B4-BE49-F238E27FC236}">
                <a16:creationId xmlns:a16="http://schemas.microsoft.com/office/drawing/2014/main" id="{A6656E65-B93A-490F-96D3-85BB408358C6}"/>
              </a:ext>
            </a:extLst>
          </p:cNvPr>
          <p:cNvSpPr/>
          <p:nvPr userDrawn="1"/>
        </p:nvSpPr>
        <p:spPr>
          <a:xfrm>
            <a:off x="599136" y="552449"/>
            <a:ext cx="333375" cy="309995"/>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34">
            <a:extLst>
              <a:ext uri="{FF2B5EF4-FFF2-40B4-BE49-F238E27FC236}">
                <a16:creationId xmlns:a16="http://schemas.microsoft.com/office/drawing/2014/main" id="{6296888D-1F54-428C-A10F-E9D0263E3B6A}"/>
              </a:ext>
            </a:extLst>
          </p:cNvPr>
          <p:cNvSpPr/>
          <p:nvPr userDrawn="1"/>
        </p:nvSpPr>
        <p:spPr>
          <a:xfrm>
            <a:off x="318581" y="552449"/>
            <a:ext cx="337705" cy="309995"/>
          </a:xfrm>
          <a:prstGeom prst="chevron">
            <a:avLst/>
          </a:prstGeom>
          <a:solidFill>
            <a:srgbClr val="B50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连接符 7">
            <a:extLst>
              <a:ext uri="{FF2B5EF4-FFF2-40B4-BE49-F238E27FC236}">
                <a16:creationId xmlns:a16="http://schemas.microsoft.com/office/drawing/2014/main" id="{8E94B1E9-7291-4D1C-8E77-0A33FFD40249}"/>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150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5"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00" t="430" r="7017" b="4660"/>
          <a:stretch/>
        </p:blipFill>
        <p:spPr>
          <a:xfrm>
            <a:off x="0" y="-22123"/>
            <a:ext cx="12192000" cy="6880123"/>
          </a:xfrm>
          <a:prstGeom prst="rect">
            <a:avLst/>
          </a:prstGeom>
        </p:spPr>
      </p:pic>
      <p:sp>
        <p:nvSpPr>
          <p:cNvPr id="5" name="矩形 4"/>
          <p:cNvSpPr/>
          <p:nvPr/>
        </p:nvSpPr>
        <p:spPr>
          <a:xfrm>
            <a:off x="0" y="-22124"/>
            <a:ext cx="12192000" cy="6880123"/>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7581206" y="3916018"/>
            <a:ext cx="4653441" cy="1474982"/>
          </a:xfrm>
          <a:prstGeom prst="rect">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ea typeface="思源黑体 CN Normal" panose="020B0400000000000000" pitchFamily="34" charset="-122"/>
              <a:cs typeface="+mn-ea"/>
            </a:endParaRPr>
          </a:p>
        </p:txBody>
      </p:sp>
      <p:sp>
        <p:nvSpPr>
          <p:cNvPr id="14" name="矩形 13"/>
          <p:cNvSpPr/>
          <p:nvPr/>
        </p:nvSpPr>
        <p:spPr>
          <a:xfrm>
            <a:off x="8791795" y="3968046"/>
            <a:ext cx="2997035" cy="1422954"/>
          </a:xfrm>
          <a:prstGeom prst="rect">
            <a:avLst/>
          </a:prstGeom>
        </p:spPr>
        <p:txBody>
          <a:bodyPr wrap="square">
            <a:spAutoFit/>
          </a:bodyPr>
          <a:lstStyle/>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答辩人：王炜飞</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导师：任雪斌副教授</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2024</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4</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月</a:t>
            </a:r>
            <a:endPar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grpSp>
        <p:nvGrpSpPr>
          <p:cNvPr id="2" name="组合 1"/>
          <p:cNvGrpSpPr/>
          <p:nvPr/>
        </p:nvGrpSpPr>
        <p:grpSpPr>
          <a:xfrm>
            <a:off x="0" y="3071191"/>
            <a:ext cx="8791796" cy="2842593"/>
            <a:chOff x="0" y="3071191"/>
            <a:chExt cx="8388626" cy="2842593"/>
          </a:xfrm>
        </p:grpSpPr>
        <p:sp>
          <p:nvSpPr>
            <p:cNvPr id="7" name="矩形 6"/>
            <p:cNvSpPr/>
            <p:nvPr/>
          </p:nvSpPr>
          <p:spPr>
            <a:xfrm>
              <a:off x="0" y="3071191"/>
              <a:ext cx="8388626" cy="2842593"/>
            </a:xfrm>
            <a:prstGeom prst="rect">
              <a:avLst/>
            </a:prstGeom>
            <a:solidFill>
              <a:srgbClr val="B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52887" y="3345524"/>
              <a:ext cx="6818662" cy="2317895"/>
              <a:chOff x="3364482" y="2466802"/>
              <a:chExt cx="6351238" cy="2317895"/>
            </a:xfrm>
          </p:grpSpPr>
          <p:sp>
            <p:nvSpPr>
              <p:cNvPr id="9" name="矩形 8"/>
              <p:cNvSpPr/>
              <p:nvPr/>
            </p:nvSpPr>
            <p:spPr>
              <a:xfrm>
                <a:off x="3364482" y="2466802"/>
                <a:ext cx="1326583" cy="2317895"/>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42670" y="2502877"/>
                <a:ext cx="5973050" cy="633187"/>
              </a:xfrm>
              <a:prstGeom prst="rect">
                <a:avLst/>
              </a:prstGeom>
              <a:solidFill>
                <a:srgbClr val="BA0000"/>
              </a:solidFill>
            </p:spPr>
            <p:txBody>
              <a:bodyPr wrap="square">
                <a:spAutoFit/>
              </a:bodyPr>
              <a:lstStyle/>
              <a:p>
                <a:pPr>
                  <a:lnSpc>
                    <a:spcPct val="120000"/>
                  </a:lnSpc>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基于卡尔曼滤波的联邦学习优化研究</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496686" y="2473022"/>
                <a:ext cx="360000" cy="511034"/>
                <a:chOff x="1088136" y="1335024"/>
                <a:chExt cx="360000" cy="511034"/>
              </a:xfrm>
            </p:grpSpPr>
            <p:cxnSp>
              <p:nvCxnSpPr>
                <p:cNvPr id="12" name="直接连接符 11"/>
                <p:cNvCxnSpPr/>
                <p:nvPr/>
              </p:nvCxnSpPr>
              <p:spPr>
                <a:xfrm flipV="1">
                  <a:off x="1088136" y="1335024"/>
                  <a:ext cx="360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2732" y="1486058"/>
                  <a:ext cx="0" cy="360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8" name="直接连接符 17"/>
          <p:cNvCxnSpPr/>
          <p:nvPr/>
        </p:nvCxnSpPr>
        <p:spPr>
          <a:xfrm flipH="1" flipV="1">
            <a:off x="1094821" y="5557263"/>
            <a:ext cx="60590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8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03</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1793487" y="3075057"/>
            <a:ext cx="7314823" cy="1323439"/>
          </a:xfrm>
          <a:prstGeom prst="rect">
            <a:avLst/>
          </a:prstGeom>
        </p:spPr>
        <p:txBody>
          <a:bodyPr wrap="none">
            <a:spAutoFit/>
          </a:bodyPr>
          <a:lstStyle/>
          <a:p>
            <a:pPr algn="ctr">
              <a:defRPr/>
            </a:pP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基于卡尔曼滤波器的隐私保护</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defRPr/>
            </a:pP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机器学习优化方法</a:t>
            </a:r>
          </a:p>
        </p:txBody>
      </p:sp>
    </p:spTree>
    <p:extLst>
      <p:ext uri="{BB962C8B-B14F-4D97-AF65-F5344CB8AC3E}">
        <p14:creationId xmlns:p14="http://schemas.microsoft.com/office/powerpoint/2010/main" val="3153056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573414"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3.1.1 </a:t>
            </a:r>
            <a:r>
              <a:rPr lang="zh-CN" altLang="en-US" sz="3600" b="1" kern="0" dirty="0">
                <a:solidFill>
                  <a:prstClr val="black"/>
                </a:solidFill>
                <a:latin typeface="微软雅黑" panose="020B0503020204020204" pitchFamily="34" charset="-122"/>
                <a:ea typeface="微软雅黑" panose="020B0503020204020204" pitchFamily="34" charset="-122"/>
              </a:rPr>
              <a:t>问题定义</a:t>
            </a:r>
            <a:r>
              <a:rPr lang="en-US" altLang="zh-CN" sz="3600" b="1" kern="0" dirty="0">
                <a:solidFill>
                  <a:prstClr val="black"/>
                </a:solidFill>
                <a:latin typeface="微软雅黑" panose="020B0503020204020204" pitchFamily="34" charset="-122"/>
                <a:ea typeface="微软雅黑" panose="020B0503020204020204" pitchFamily="34" charset="-122"/>
              </a:rPr>
              <a:t>1</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14"/>
              <p:cNvSpPr/>
              <p:nvPr/>
            </p:nvSpPr>
            <p:spPr>
              <a:xfrm>
                <a:off x="951422" y="1216026"/>
                <a:ext cx="10114332" cy="906530"/>
              </a:xfrm>
              <a:prstGeom prst="rect">
                <a:avLst/>
              </a:prstGeom>
            </p:spPr>
            <p:txBody>
              <a:bodyPr wrap="square">
                <a:spAutoFit/>
              </a:bodyPr>
              <a:lstStyle/>
              <a:p>
                <a:pPr>
                  <a:lnSpc>
                    <a:spcPct val="150000"/>
                  </a:lnSpc>
                  <a:spcBef>
                    <a:spcPct val="20000"/>
                  </a:spcBef>
                  <a:defRPr/>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在基于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cs typeface="+mn-cs"/>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的模型训练过程中，由于存在差分隐私噪声</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𝑑𝑝</m:t>
                        </m:r>
                      </m:sub>
                    </m:sSub>
                  </m:oMath>
                </a14:m>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和随机采样噪声</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𝑠𝑔𝑑</m:t>
                        </m:r>
                      </m:sub>
                    </m:sSub>
                    <m:r>
                      <a:rPr lang="zh-CN" altLang="en-US" i="1">
                        <a:latin typeface="Cambria Math" panose="02040503050406030204" pitchFamily="18" charset="0"/>
                      </a:rPr>
                      <m:t> </m:t>
                    </m:r>
                  </m:oMath>
                </a14:m>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，导致模型梯度</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发生</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剧烈抖动，进而造成精度上的损失。</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mc:Choice>
        <mc:Fallback>
          <p:sp>
            <p:nvSpPr>
              <p:cNvPr id="15" name="矩形 14"/>
              <p:cNvSpPr>
                <a:spLocks noRot="1" noChangeAspect="1" noMove="1" noResize="1" noEditPoints="1" noAdjustHandles="1" noChangeArrowheads="1" noChangeShapeType="1" noTextEdit="1"/>
              </p:cNvSpPr>
              <p:nvPr/>
            </p:nvSpPr>
            <p:spPr>
              <a:xfrm>
                <a:off x="951422" y="1216026"/>
                <a:ext cx="10114332" cy="906530"/>
              </a:xfrm>
              <a:prstGeom prst="rect">
                <a:avLst/>
              </a:prstGeom>
              <a:blipFill>
                <a:blip r:embed="rId3"/>
                <a:stretch>
                  <a:fillRect l="-482" b="-100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2355DFD-98CD-44FF-87F6-C1015E42ED2F}"/>
                  </a:ext>
                </a:extLst>
              </p:cNvPr>
              <p:cNvSpPr txBox="1"/>
              <p:nvPr/>
            </p:nvSpPr>
            <p:spPr>
              <a:xfrm>
                <a:off x="2595462" y="2289201"/>
                <a:ext cx="6096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𝑑𝑝𝑠𝑔𝑑</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𝑔𝑑</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𝑑𝑝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𝑠𝑔𝑑</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B2355DFD-98CD-44FF-87F6-C1015E42ED2F}"/>
                  </a:ext>
                </a:extLst>
              </p:cNvPr>
              <p:cNvSpPr txBox="1">
                <a:spLocks noRot="1" noChangeAspect="1" noMove="1" noResize="1" noEditPoints="1" noAdjustHandles="1" noChangeArrowheads="1" noChangeShapeType="1" noTextEdit="1"/>
              </p:cNvSpPr>
              <p:nvPr/>
            </p:nvSpPr>
            <p:spPr>
              <a:xfrm>
                <a:off x="2595462" y="2289201"/>
                <a:ext cx="6096000" cy="391902"/>
              </a:xfrm>
              <a:prstGeom prst="rect">
                <a:avLst/>
              </a:prstGeom>
              <a:blipFill>
                <a:blip r:embed="rId4"/>
                <a:stretch>
                  <a:fillRect b="-937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B11D0C5-983F-44D3-B030-001D98AC1E12}"/>
              </a:ext>
            </a:extLst>
          </p:cNvPr>
          <p:cNvSpPr txBox="1"/>
          <p:nvPr/>
        </p:nvSpPr>
        <p:spPr>
          <a:xfrm>
            <a:off x="951423" y="2929349"/>
            <a:ext cx="10114331" cy="879664"/>
          </a:xfrm>
          <a:prstGeom prst="rect">
            <a:avLst/>
          </a:prstGeom>
          <a:noFill/>
        </p:spPr>
        <p:txBody>
          <a:bodyPr wrap="square">
            <a:spAutoFit/>
          </a:bodyPr>
          <a:lstStyle/>
          <a:p>
            <a:pPr>
              <a:lnSpc>
                <a:spcPct val="150000"/>
              </a:lnSpc>
            </a:pPr>
            <a:r>
              <a:rPr lang="zh-CN" altLang="en-US" sz="1800" kern="0" dirty="0">
                <a:solidFill>
                  <a:schemeClr val="tx1">
                    <a:lumMod val="95000"/>
                    <a:lumOff val="5000"/>
                  </a:schemeClr>
                </a:solidFill>
                <a:latin typeface="微软雅黑" panose="020B0503020204020204" pitchFamily="34" charset="-122"/>
                <a:ea typeface="微软雅黑" panose="020B0503020204020204" pitchFamily="34" charset="-122"/>
              </a:rPr>
              <a:t>     卡尔曼滤波器</a:t>
            </a:r>
            <a:r>
              <a:rPr lang="en-US" altLang="zh-CN" sz="1800" kern="0" dirty="0">
                <a:solidFill>
                  <a:schemeClr val="tx1">
                    <a:lumMod val="95000"/>
                    <a:lumOff val="5000"/>
                  </a:schemeClr>
                </a:solidFill>
                <a:latin typeface="微软雅黑" panose="020B0503020204020204" pitchFamily="34" charset="-122"/>
                <a:ea typeface="微软雅黑" panose="020B0503020204020204" pitchFamily="34" charset="-122"/>
              </a:rPr>
              <a:t>(Kalman Filtering)</a:t>
            </a:r>
            <a:r>
              <a:rPr lang="zh-CN" altLang="en-US" sz="1800" kern="0" dirty="0">
                <a:solidFill>
                  <a:schemeClr val="tx1">
                    <a:lumMod val="95000"/>
                    <a:lumOff val="5000"/>
                  </a:schemeClr>
                </a:solidFill>
                <a:latin typeface="微软雅黑" panose="020B0503020204020204" pitchFamily="34" charset="-122"/>
                <a:ea typeface="微软雅黑" panose="020B0503020204020204" pitchFamily="34" charset="-122"/>
              </a:rPr>
              <a:t>能在存在噪声的线性动态系统中，得到系统状态的最优估计。卡尔曼滤波器具体更新过程如下：</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7A5402D-1872-4F43-BFC5-48302F43AE72}"/>
                  </a:ext>
                </a:extLst>
              </p:cNvPr>
              <p:cNvSpPr txBox="1"/>
              <p:nvPr/>
            </p:nvSpPr>
            <p:spPr>
              <a:xfrm>
                <a:off x="4325603" y="5631075"/>
                <a:ext cx="21757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dirty="0" smtClean="0">
                              <a:latin typeface="Cambria Math" panose="02040503050406030204" pitchFamily="18" charset="0"/>
                            </a:rPr>
                            <m:t>𝑖</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𝑡</m:t>
                      </m:r>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i="1" dirty="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D7A5402D-1872-4F43-BFC5-48302F43AE72}"/>
                  </a:ext>
                </a:extLst>
              </p:cNvPr>
              <p:cNvSpPr txBox="1">
                <a:spLocks noRot="1" noChangeAspect="1" noMove="1" noResize="1" noEditPoints="1" noAdjustHandles="1" noChangeArrowheads="1" noChangeShapeType="1" noTextEdit="1"/>
              </p:cNvSpPr>
              <p:nvPr/>
            </p:nvSpPr>
            <p:spPr>
              <a:xfrm>
                <a:off x="4325603" y="5631075"/>
                <a:ext cx="2175724" cy="276999"/>
              </a:xfrm>
              <a:prstGeom prst="rect">
                <a:avLst/>
              </a:prstGeom>
              <a:blipFill>
                <a:blip r:embed="rId5"/>
                <a:stretch>
                  <a:fillRect l="-843" t="-26667" r="-3371"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4E35E6-4BE0-4E43-86D7-A8A145E3066F}"/>
                  </a:ext>
                </a:extLst>
              </p:cNvPr>
              <p:cNvSpPr txBox="1"/>
              <p:nvPr/>
            </p:nvSpPr>
            <p:spPr>
              <a:xfrm>
                <a:off x="4356083" y="4212912"/>
                <a:ext cx="3305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𝐻𝑃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CD4E35E6-4BE0-4E43-86D7-A8A145E3066F}"/>
                  </a:ext>
                </a:extLst>
              </p:cNvPr>
              <p:cNvSpPr txBox="1">
                <a:spLocks noRot="1" noChangeAspect="1" noMove="1" noResize="1" noEditPoints="1" noAdjustHandles="1" noChangeArrowheads="1" noChangeShapeType="1" noTextEdit="1"/>
              </p:cNvSpPr>
              <p:nvPr/>
            </p:nvSpPr>
            <p:spPr>
              <a:xfrm>
                <a:off x="4356083" y="4212912"/>
                <a:ext cx="3305007" cy="276999"/>
              </a:xfrm>
              <a:prstGeom prst="rect">
                <a:avLst/>
              </a:prstGeom>
              <a:blipFill>
                <a:blip r:embed="rId6"/>
                <a:stretch>
                  <a:fillRect l="-1107" t="-4348" r="-185"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45CDA6A-4237-4EAE-AB3C-2DD8F1F23A2C}"/>
                  </a:ext>
                </a:extLst>
              </p:cNvPr>
              <p:cNvSpPr txBox="1"/>
              <p:nvPr/>
            </p:nvSpPr>
            <p:spPr>
              <a:xfrm>
                <a:off x="4356083" y="4707229"/>
                <a:ext cx="4658327"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𝐻𝑃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sup>
                    </m:sSup>
                  </m:oMath>
                </a14:m>
                <a:r>
                  <a:rPr lang="en-US" altLang="zh-CN" dirty="0"/>
                  <a:t> </a:t>
                </a:r>
                <a14:m>
                  <m:oMath xmlns:m="http://schemas.openxmlformats.org/officeDocument/2006/math">
                    <m:r>
                      <a:rPr lang="en-US" altLang="zh-CN" i="1">
                        <a:latin typeface="Cambria Math" panose="02040503050406030204" pitchFamily="18" charset="0"/>
                      </a:rPr>
                      <m:t>𝐻𝑃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zh-CN" altLang="en-US" dirty="0"/>
              </a:p>
            </p:txBody>
          </p:sp>
        </mc:Choice>
        <mc:Fallback xmlns="">
          <p:sp>
            <p:nvSpPr>
              <p:cNvPr id="14" name="文本框 13">
                <a:extLst>
                  <a:ext uri="{FF2B5EF4-FFF2-40B4-BE49-F238E27FC236}">
                    <a16:creationId xmlns:a16="http://schemas.microsoft.com/office/drawing/2014/main" id="{A45CDA6A-4237-4EAE-AB3C-2DD8F1F23A2C}"/>
                  </a:ext>
                </a:extLst>
              </p:cNvPr>
              <p:cNvSpPr txBox="1">
                <a:spLocks noRot="1" noChangeAspect="1" noMove="1" noResize="1" noEditPoints="1" noAdjustHandles="1" noChangeArrowheads="1" noChangeShapeType="1" noTextEdit="1"/>
              </p:cNvSpPr>
              <p:nvPr/>
            </p:nvSpPr>
            <p:spPr>
              <a:xfrm>
                <a:off x="4356083" y="4707229"/>
                <a:ext cx="4658327" cy="276999"/>
              </a:xfrm>
              <a:prstGeom prst="rect">
                <a:avLst/>
              </a:prstGeom>
              <a:blipFill>
                <a:blip r:embed="rId7"/>
                <a:stretch>
                  <a:fillRect l="-1832" t="-4348" r="-1440"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C62CFC9-FDEB-4D8D-AEDC-DC9C4C2864CD}"/>
                  </a:ext>
                </a:extLst>
              </p:cNvPr>
              <p:cNvSpPr txBox="1"/>
              <p:nvPr/>
            </p:nvSpPr>
            <p:spPr>
              <a:xfrm>
                <a:off x="4325603" y="5201546"/>
                <a:ext cx="2832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𝐴𝑀</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6C62CFC9-FDEB-4D8D-AEDC-DC9C4C2864CD}"/>
                  </a:ext>
                </a:extLst>
              </p:cNvPr>
              <p:cNvSpPr txBox="1">
                <a:spLocks noRot="1" noChangeAspect="1" noMove="1" noResize="1" noEditPoints="1" noAdjustHandles="1" noChangeArrowheads="1" noChangeShapeType="1" noTextEdit="1"/>
              </p:cNvSpPr>
              <p:nvPr/>
            </p:nvSpPr>
            <p:spPr>
              <a:xfrm>
                <a:off x="4325603" y="5201546"/>
                <a:ext cx="2832570" cy="276999"/>
              </a:xfrm>
              <a:prstGeom prst="rect">
                <a:avLst/>
              </a:prstGeom>
              <a:blipFill>
                <a:blip r:embed="rId8"/>
                <a:stretch>
                  <a:fillRect l="-1509" t="-4348" r="-2586" b="-32609"/>
                </a:stretch>
              </a:blipFill>
            </p:spPr>
            <p:txBody>
              <a:bodyPr/>
              <a:lstStyle/>
              <a:p>
                <a:r>
                  <a:rPr lang="zh-CN" altLang="en-US">
                    <a:noFill/>
                  </a:rPr>
                  <a:t> </a:t>
                </a:r>
              </a:p>
            </p:txBody>
          </p:sp>
        </mc:Fallback>
      </mc:AlternateContent>
      <p:sp>
        <p:nvSpPr>
          <p:cNvPr id="17" name="左大括号 16">
            <a:extLst>
              <a:ext uri="{FF2B5EF4-FFF2-40B4-BE49-F238E27FC236}">
                <a16:creationId xmlns:a16="http://schemas.microsoft.com/office/drawing/2014/main" id="{EA488FD9-2B35-4026-A780-D897491CD5A8}"/>
              </a:ext>
            </a:extLst>
          </p:cNvPr>
          <p:cNvSpPr/>
          <p:nvPr/>
        </p:nvSpPr>
        <p:spPr>
          <a:xfrm>
            <a:off x="3870437" y="4268077"/>
            <a:ext cx="246405" cy="163220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BB93B7D-D6A9-467B-BA58-0329BD32D0F9}"/>
              </a:ext>
            </a:extLst>
          </p:cNvPr>
          <p:cNvSpPr txBox="1"/>
          <p:nvPr/>
        </p:nvSpPr>
        <p:spPr>
          <a:xfrm>
            <a:off x="2573779" y="4899511"/>
            <a:ext cx="1419860" cy="369332"/>
          </a:xfrm>
          <a:prstGeom prst="rect">
            <a:avLst/>
          </a:prstGeom>
          <a:noFill/>
        </p:spPr>
        <p:txBody>
          <a:bodyPr wrap="square">
            <a:spAutoFit/>
          </a:bodyPr>
          <a:lstStyle/>
          <a:p>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卡尔曼滤波</a:t>
            </a:r>
            <a:endParaRPr lang="zh-CN" altLang="en-US" dirty="0"/>
          </a:p>
        </p:txBody>
      </p:sp>
      <p:sp>
        <p:nvSpPr>
          <p:cNvPr id="19" name="文本框 18">
            <a:extLst>
              <a:ext uri="{FF2B5EF4-FFF2-40B4-BE49-F238E27FC236}">
                <a16:creationId xmlns:a16="http://schemas.microsoft.com/office/drawing/2014/main" id="{47390ACE-E1B6-4438-A5BF-A3E53D8EF169}"/>
              </a:ext>
            </a:extLst>
          </p:cNvPr>
          <p:cNvSpPr txBox="1"/>
          <p:nvPr/>
        </p:nvSpPr>
        <p:spPr>
          <a:xfrm>
            <a:off x="8067775" y="4109353"/>
            <a:ext cx="2344420" cy="369332"/>
          </a:xfrm>
          <a:prstGeom prst="rect">
            <a:avLst/>
          </a:prstGeom>
          <a:noFill/>
        </p:spPr>
        <p:txBody>
          <a:bodyPr wrap="square">
            <a:spAutoFit/>
          </a:bodyPr>
          <a:lstStyle/>
          <a:p>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计算卡尔曼系数</a:t>
            </a:r>
            <a:endParaRPr lang="zh-CN" altLang="en-US" dirty="0"/>
          </a:p>
        </p:txBody>
      </p:sp>
      <p:sp>
        <p:nvSpPr>
          <p:cNvPr id="20" name="文本框 19">
            <a:extLst>
              <a:ext uri="{FF2B5EF4-FFF2-40B4-BE49-F238E27FC236}">
                <a16:creationId xmlns:a16="http://schemas.microsoft.com/office/drawing/2014/main" id="{563AF2F1-1793-44E4-9A0A-A93E1EC4799B}"/>
              </a:ext>
            </a:extLst>
          </p:cNvPr>
          <p:cNvSpPr txBox="1"/>
          <p:nvPr/>
        </p:nvSpPr>
        <p:spPr>
          <a:xfrm>
            <a:off x="6975597" y="5584908"/>
            <a:ext cx="2344420" cy="369332"/>
          </a:xfrm>
          <a:prstGeom prst="rect">
            <a:avLst/>
          </a:prstGeom>
          <a:noFill/>
        </p:spPr>
        <p:txBody>
          <a:bodyPr wrap="square">
            <a:spAutoFit/>
          </a:bodyPr>
          <a:lstStyle/>
          <a:p>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计算先验值</a:t>
            </a:r>
            <a:endParaRPr lang="zh-CN" altLang="en-US" dirty="0"/>
          </a:p>
        </p:txBody>
      </p:sp>
    </p:spTree>
    <p:extLst>
      <p:ext uri="{BB962C8B-B14F-4D97-AF65-F5344CB8AC3E}">
        <p14:creationId xmlns:p14="http://schemas.microsoft.com/office/powerpoint/2010/main" val="206534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4270721"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3.1.2 </a:t>
            </a:r>
            <a:r>
              <a:rPr lang="en-US" altLang="zh-CN" sz="3600" b="1" kern="0" dirty="0" err="1">
                <a:solidFill>
                  <a:prstClr val="black"/>
                </a:solidFill>
                <a:latin typeface="微软雅黑" panose="020B0503020204020204" pitchFamily="34" charset="-122"/>
                <a:ea typeface="微软雅黑" panose="020B0503020204020204" pitchFamily="34" charset="-122"/>
              </a:rPr>
              <a:t>KF_Grad</a:t>
            </a:r>
            <a:r>
              <a:rPr lang="zh-CN" altLang="en-US" sz="3600" b="1" kern="0" dirty="0">
                <a:solidFill>
                  <a:prstClr val="black"/>
                </a:solidFill>
                <a:latin typeface="微软雅黑" panose="020B0503020204020204" pitchFamily="34" charset="-122"/>
                <a:ea typeface="微软雅黑" panose="020B0503020204020204" pitchFamily="34" charset="-122"/>
              </a:rPr>
              <a:t>算法</a:t>
            </a:r>
          </a:p>
        </p:txBody>
      </p:sp>
      <p:sp>
        <p:nvSpPr>
          <p:cNvPr id="15" name="矩形 14"/>
          <p:cNvSpPr/>
          <p:nvPr/>
        </p:nvSpPr>
        <p:spPr>
          <a:xfrm>
            <a:off x="951422" y="1216026"/>
            <a:ext cx="10114332" cy="874407"/>
          </a:xfrm>
          <a:prstGeom prst="rect">
            <a:avLst/>
          </a:prstGeom>
        </p:spPr>
        <p:txBody>
          <a:bodyPr wrap="square">
            <a:spAutoFit/>
          </a:bodyPr>
          <a:lstStyle/>
          <a:p>
            <a:pPr>
              <a:lnSpc>
                <a:spcPct val="150000"/>
              </a:lnSpc>
              <a:spcBef>
                <a:spcPct val="20000"/>
              </a:spcBef>
              <a:defRPr/>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cs typeface="+mn-cs"/>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在基于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cs typeface="+mn-cs"/>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的模型训练过程中，可以利用卡尔曼滤器过滤</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cs typeface="+mn-cs"/>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cs typeface="+mn-cs"/>
              </a:rPr>
              <a:t>梯度中的噪声。基于此，本研究做出如下假设：</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9078E3F-D96F-4D23-B0DC-E1871ED76B41}"/>
              </a:ext>
            </a:extLst>
          </p:cNvPr>
          <p:cNvSpPr txBox="1"/>
          <p:nvPr/>
        </p:nvSpPr>
        <p:spPr>
          <a:xfrm>
            <a:off x="951422" y="2390964"/>
            <a:ext cx="10114332" cy="464166"/>
          </a:xfrm>
          <a:prstGeom prst="rect">
            <a:avLst/>
          </a:prstGeom>
          <a:noFill/>
        </p:spPr>
        <p:txBody>
          <a:bodyPr wrap="square">
            <a:spAutoFit/>
          </a:bodyPr>
          <a:lstStyle/>
          <a:p>
            <a:pPr>
              <a:lnSpc>
                <a:spcPct val="150000"/>
              </a:lnSpc>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假设</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：基于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的模型训练过程中，将全局梯度变化过程假设为一个包含噪声的动态线性过程。</a:t>
            </a:r>
            <a:endParaRPr lang="zh-CN" altLang="en-US" dirty="0"/>
          </a:p>
        </p:txBody>
      </p:sp>
      <p:pic>
        <p:nvPicPr>
          <p:cNvPr id="4" name="图片 3">
            <a:extLst>
              <a:ext uri="{FF2B5EF4-FFF2-40B4-BE49-F238E27FC236}">
                <a16:creationId xmlns:a16="http://schemas.microsoft.com/office/drawing/2014/main" id="{0477D77E-716E-4BD8-98D7-4F6C3536E4BB}"/>
              </a:ext>
            </a:extLst>
          </p:cNvPr>
          <p:cNvPicPr>
            <a:picLocks noChangeAspect="1"/>
          </p:cNvPicPr>
          <p:nvPr/>
        </p:nvPicPr>
        <p:blipFill>
          <a:blip r:embed="rId3"/>
          <a:stretch>
            <a:fillRect/>
          </a:stretch>
        </p:blipFill>
        <p:spPr>
          <a:xfrm>
            <a:off x="1663337" y="3155662"/>
            <a:ext cx="8382726" cy="3299746"/>
          </a:xfrm>
          <a:prstGeom prst="rect">
            <a:avLst/>
          </a:prstGeom>
        </p:spPr>
      </p:pic>
    </p:spTree>
    <p:extLst>
      <p:ext uri="{BB962C8B-B14F-4D97-AF65-F5344CB8AC3E}">
        <p14:creationId xmlns:p14="http://schemas.microsoft.com/office/powerpoint/2010/main" val="3415287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4270721"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3.1.3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p>
        </p:txBody>
      </p:sp>
      <p:sp>
        <p:nvSpPr>
          <p:cNvPr id="49" name="矩形: 圆角 48">
            <a:extLst>
              <a:ext uri="{FF2B5EF4-FFF2-40B4-BE49-F238E27FC236}">
                <a16:creationId xmlns:a16="http://schemas.microsoft.com/office/drawing/2014/main" id="{04C78740-8F8A-4BBC-B2BF-2D268E22B454}"/>
              </a:ext>
            </a:extLst>
          </p:cNvPr>
          <p:cNvSpPr/>
          <p:nvPr/>
        </p:nvSpPr>
        <p:spPr>
          <a:xfrm>
            <a:off x="518160" y="4587640"/>
            <a:ext cx="2255520" cy="497840"/>
          </a:xfrm>
          <a:prstGeom prst="roundRect">
            <a:avLst>
              <a:gd name="adj" fmla="val 655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8083193-F889-47EB-BAC3-CA8A9134BDBF}"/>
              </a:ext>
            </a:extLst>
          </p:cNvPr>
          <p:cNvPicPr>
            <a:picLocks noChangeAspect="1"/>
          </p:cNvPicPr>
          <p:nvPr/>
        </p:nvPicPr>
        <p:blipFill>
          <a:blip r:embed="rId3"/>
          <a:stretch>
            <a:fillRect/>
          </a:stretch>
        </p:blipFill>
        <p:spPr>
          <a:xfrm>
            <a:off x="49384" y="1640631"/>
            <a:ext cx="5674364" cy="4006341"/>
          </a:xfrm>
          <a:prstGeom prst="rect">
            <a:avLst/>
          </a:prstGeom>
        </p:spPr>
      </p:pic>
      <p:pic>
        <p:nvPicPr>
          <p:cNvPr id="4" name="图片 3">
            <a:extLst>
              <a:ext uri="{FF2B5EF4-FFF2-40B4-BE49-F238E27FC236}">
                <a16:creationId xmlns:a16="http://schemas.microsoft.com/office/drawing/2014/main" id="{2C37E78B-D7D8-47E4-B11D-E107FC860158}"/>
              </a:ext>
            </a:extLst>
          </p:cNvPr>
          <p:cNvPicPr>
            <a:picLocks noChangeAspect="1"/>
          </p:cNvPicPr>
          <p:nvPr/>
        </p:nvPicPr>
        <p:blipFill>
          <a:blip r:embed="rId4"/>
          <a:stretch>
            <a:fillRect/>
          </a:stretch>
        </p:blipFill>
        <p:spPr>
          <a:xfrm>
            <a:off x="5863448" y="1908432"/>
            <a:ext cx="6132616" cy="3470737"/>
          </a:xfrm>
          <a:prstGeom prst="rect">
            <a:avLst/>
          </a:prstGeom>
        </p:spPr>
      </p:pic>
      <p:sp>
        <p:nvSpPr>
          <p:cNvPr id="7" name="矩形: 圆角 6">
            <a:extLst>
              <a:ext uri="{FF2B5EF4-FFF2-40B4-BE49-F238E27FC236}">
                <a16:creationId xmlns:a16="http://schemas.microsoft.com/office/drawing/2014/main" id="{C3F7F07A-DA61-4868-AF71-1EEDEACDD38D}"/>
              </a:ext>
            </a:extLst>
          </p:cNvPr>
          <p:cNvSpPr/>
          <p:nvPr/>
        </p:nvSpPr>
        <p:spPr>
          <a:xfrm>
            <a:off x="519274" y="4465662"/>
            <a:ext cx="2800350" cy="467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374511B8-00FB-4101-A9AC-852A09F376E5}"/>
              </a:ext>
            </a:extLst>
          </p:cNvPr>
          <p:cNvCxnSpPr>
            <a:cxnSpLocks/>
          </p:cNvCxnSpPr>
          <p:nvPr/>
        </p:nvCxnSpPr>
        <p:spPr>
          <a:xfrm flipH="1">
            <a:off x="2055175" y="4961450"/>
            <a:ext cx="1" cy="1079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AA097B68-B966-45D5-9241-385386498267}"/>
              </a:ext>
            </a:extLst>
          </p:cNvPr>
          <p:cNvSpPr txBox="1"/>
          <p:nvPr/>
        </p:nvSpPr>
        <p:spPr>
          <a:xfrm>
            <a:off x="479425" y="6074234"/>
            <a:ext cx="3825875" cy="584775"/>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使用卡尔曼滤波器对加噪后的梯度进行过滤，以缓解噪声对梯度准确性的影响。</a:t>
            </a:r>
          </a:p>
        </p:txBody>
      </p:sp>
    </p:spTree>
    <p:extLst>
      <p:ext uri="{BB962C8B-B14F-4D97-AF65-F5344CB8AC3E}">
        <p14:creationId xmlns:p14="http://schemas.microsoft.com/office/powerpoint/2010/main" val="87029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3573414"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3.2.1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问题定义</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21F142F-3E9E-494A-A965-78BEE5D19D6D}"/>
              </a:ext>
            </a:extLst>
          </p:cNvPr>
          <p:cNvSpPr txBox="1"/>
          <p:nvPr/>
        </p:nvSpPr>
        <p:spPr>
          <a:xfrm>
            <a:off x="2195593" y="6165530"/>
            <a:ext cx="1620272"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超调波动过程</a:t>
            </a:r>
          </a:p>
        </p:txBody>
      </p:sp>
      <p:sp>
        <p:nvSpPr>
          <p:cNvPr id="12" name="文本框 11">
            <a:extLst>
              <a:ext uri="{FF2B5EF4-FFF2-40B4-BE49-F238E27FC236}">
                <a16:creationId xmlns:a16="http://schemas.microsoft.com/office/drawing/2014/main" id="{F428E99D-FA78-4EA4-A880-047A4814FDA1}"/>
              </a:ext>
            </a:extLst>
          </p:cNvPr>
          <p:cNvSpPr txBox="1"/>
          <p:nvPr/>
        </p:nvSpPr>
        <p:spPr>
          <a:xfrm>
            <a:off x="596990" y="1414479"/>
            <a:ext cx="11313070" cy="1296637"/>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动量优化方法基于梯度加权累加的方法提升模型的收敛速率和收敛精度。但在模型收敛后期，动量优化方法引发的超调问题会导致模型一直在最优解附近波动，进而导致模型训练需要更多的迭代轮次。</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差分隐私技术由于额外引入了高斯噪声，会进一步加剧超调问题对训练过程的影响。</a:t>
            </a:r>
            <a:endParaRPr lang="zh-CN" altLang="en-US" dirty="0"/>
          </a:p>
        </p:txBody>
      </p:sp>
      <p:pic>
        <p:nvPicPr>
          <p:cNvPr id="13" name="图片 12">
            <a:extLst>
              <a:ext uri="{FF2B5EF4-FFF2-40B4-BE49-F238E27FC236}">
                <a16:creationId xmlns:a16="http://schemas.microsoft.com/office/drawing/2014/main" id="{BB30812A-7163-4A18-B4D1-5B09C751423E}"/>
              </a:ext>
            </a:extLst>
          </p:cNvPr>
          <p:cNvPicPr>
            <a:picLocks noChangeAspect="1"/>
          </p:cNvPicPr>
          <p:nvPr/>
        </p:nvPicPr>
        <p:blipFill>
          <a:blip r:embed="rId3"/>
          <a:stretch>
            <a:fillRect/>
          </a:stretch>
        </p:blipFill>
        <p:spPr>
          <a:xfrm>
            <a:off x="824303" y="3382054"/>
            <a:ext cx="4621457" cy="2748244"/>
          </a:xfrm>
          <a:prstGeom prst="rect">
            <a:avLst/>
          </a:prstGeom>
        </p:spPr>
      </p:pic>
      <p:pic>
        <p:nvPicPr>
          <p:cNvPr id="16" name="图片 15">
            <a:extLst>
              <a:ext uri="{FF2B5EF4-FFF2-40B4-BE49-F238E27FC236}">
                <a16:creationId xmlns:a16="http://schemas.microsoft.com/office/drawing/2014/main" id="{CB384016-67D9-4B82-A0A9-40767C68CE1F}"/>
              </a:ext>
            </a:extLst>
          </p:cNvPr>
          <p:cNvPicPr>
            <a:picLocks noChangeAspect="1"/>
          </p:cNvPicPr>
          <p:nvPr/>
        </p:nvPicPr>
        <p:blipFill rotWithShape="1">
          <a:blip r:embed="rId4"/>
          <a:srcRect r="-78" b="11971"/>
          <a:stretch/>
        </p:blipFill>
        <p:spPr>
          <a:xfrm>
            <a:off x="6746242" y="3239474"/>
            <a:ext cx="4035053" cy="2855302"/>
          </a:xfrm>
          <a:prstGeom prst="rect">
            <a:avLst/>
          </a:prstGeom>
        </p:spPr>
      </p:pic>
      <p:sp>
        <p:nvSpPr>
          <p:cNvPr id="17" name="文本框 16">
            <a:extLst>
              <a:ext uri="{FF2B5EF4-FFF2-40B4-BE49-F238E27FC236}">
                <a16:creationId xmlns:a16="http://schemas.microsoft.com/office/drawing/2014/main" id="{5A4B0FA0-0B09-4166-8E72-E9375EACD3EF}"/>
              </a:ext>
            </a:extLst>
          </p:cNvPr>
          <p:cNvSpPr txBox="1"/>
          <p:nvPr/>
        </p:nvSpPr>
        <p:spPr>
          <a:xfrm>
            <a:off x="8103060" y="6130298"/>
            <a:ext cx="2108762"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超调现象结果图</a:t>
            </a:r>
          </a:p>
        </p:txBody>
      </p:sp>
    </p:spTree>
    <p:extLst>
      <p:ext uri="{BB962C8B-B14F-4D97-AF65-F5344CB8AC3E}">
        <p14:creationId xmlns:p14="http://schemas.microsoft.com/office/powerpoint/2010/main" val="157950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3435556"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3.2.2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问题定义</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089B371C-CB42-4596-A534-E2ADF6DCB372}"/>
              </a:ext>
            </a:extLst>
          </p:cNvPr>
          <p:cNvSpPr txBox="1"/>
          <p:nvPr/>
        </p:nvSpPr>
        <p:spPr>
          <a:xfrm>
            <a:off x="3543624" y="3148015"/>
            <a:ext cx="647571" cy="646331"/>
          </a:xfrm>
          <a:prstGeom prst="rect">
            <a:avLst/>
          </a:prstGeom>
          <a:noFill/>
        </p:spPr>
        <p:txBody>
          <a:bodyPr wrap="square">
            <a:spAutoFit/>
          </a:bodyPr>
          <a:lstStyle/>
          <a:p>
            <a:r>
              <a:rPr lang="en-US" altLang="zh-CN" b="1" dirty="0"/>
              <a:t>           </a:t>
            </a:r>
            <a:r>
              <a:rPr lang="en-US" altLang="zh-CN" dirty="0"/>
              <a:t>PID</a:t>
            </a:r>
            <a:r>
              <a:rPr lang="en-US" altLang="zh-CN" b="1" dirty="0"/>
              <a:t>:</a:t>
            </a:r>
            <a:endParaRPr lang="zh-CN" altLang="en-US" b="1" dirty="0"/>
          </a:p>
        </p:txBody>
      </p:sp>
      <p:pic>
        <p:nvPicPr>
          <p:cNvPr id="20" name="图片 19">
            <a:extLst>
              <a:ext uri="{FF2B5EF4-FFF2-40B4-BE49-F238E27FC236}">
                <a16:creationId xmlns:a16="http://schemas.microsoft.com/office/drawing/2014/main" id="{0AB10BCB-D67F-4283-A3CC-A2010270646A}"/>
              </a:ext>
            </a:extLst>
          </p:cNvPr>
          <p:cNvPicPr>
            <a:picLocks noChangeAspect="1"/>
          </p:cNvPicPr>
          <p:nvPr/>
        </p:nvPicPr>
        <p:blipFill>
          <a:blip r:embed="rId3"/>
          <a:stretch>
            <a:fillRect/>
          </a:stretch>
        </p:blipFill>
        <p:spPr>
          <a:xfrm>
            <a:off x="3996067" y="2776077"/>
            <a:ext cx="3627434" cy="1661304"/>
          </a:xfrm>
          <a:prstGeom prst="rect">
            <a:avLst/>
          </a:prstGeom>
        </p:spPr>
      </p:pic>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8EBA3C64-AA34-42B6-8F9A-BD0B1D8333CF}"/>
                  </a:ext>
                </a:extLst>
              </p:cNvPr>
              <p:cNvSpPr txBox="1"/>
              <p:nvPr/>
            </p:nvSpPr>
            <p:spPr>
              <a:xfrm>
                <a:off x="555624" y="1416088"/>
                <a:ext cx="10850563" cy="874214"/>
              </a:xfrm>
              <a:prstGeom prst="rect">
                <a:avLst/>
              </a:prstGeom>
              <a:noFill/>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等人</a:t>
                </a:r>
                <a:r>
                  <a:rPr lang="en-US" altLang="zh-CN" sz="1800" baseline="30000" dirty="0">
                    <a:effectLst/>
                    <a:latin typeface="Calibri" panose="020F0502020204030204" pitchFamily="34" charset="0"/>
                    <a:ea typeface="宋体" panose="02010600030101010101" pitchFamily="2" charset="-122"/>
                    <a:cs typeface="Times New Roman" panose="02020603050405020304" pitchFamily="18" charset="0"/>
                  </a:rPr>
                  <a:t>[8]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PID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控制器，通过利用相邻两次梯度的差值作为积分项</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用来代表梯度的变化趋势，缓解动量累计所造成的超调问题，进而遏制超调现象的出现。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6" name="文本框 25">
                <a:extLst>
                  <a:ext uri="{FF2B5EF4-FFF2-40B4-BE49-F238E27FC236}">
                    <a16:creationId xmlns:a16="http://schemas.microsoft.com/office/drawing/2014/main" id="{8EBA3C64-AA34-42B6-8F9A-BD0B1D8333CF}"/>
                  </a:ext>
                </a:extLst>
              </p:cNvPr>
              <p:cNvSpPr txBox="1">
                <a:spLocks noRot="1" noChangeAspect="1" noMove="1" noResize="1" noEditPoints="1" noAdjustHandles="1" noChangeArrowheads="1" noChangeShapeType="1" noTextEdit="1"/>
              </p:cNvSpPr>
              <p:nvPr/>
            </p:nvSpPr>
            <p:spPr>
              <a:xfrm>
                <a:off x="555624" y="1416088"/>
                <a:ext cx="10850563" cy="874214"/>
              </a:xfrm>
              <a:prstGeom prst="rect">
                <a:avLst/>
              </a:prstGeom>
              <a:blipFill>
                <a:blip r:embed="rId4"/>
                <a:stretch>
                  <a:fillRect l="-449" r="-393" b="-9722"/>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0969D04E-FF23-4C70-8913-6FD0460D94EE}"/>
              </a:ext>
            </a:extLst>
          </p:cNvPr>
          <p:cNvSpPr/>
          <p:nvPr/>
        </p:nvSpPr>
        <p:spPr>
          <a:xfrm>
            <a:off x="5605974" y="3356768"/>
            <a:ext cx="2017527" cy="671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7E48651C-CA90-4528-89C7-A35355BAD43E}"/>
                  </a:ext>
                </a:extLst>
              </p:cNvPr>
              <p:cNvSpPr txBox="1"/>
              <p:nvPr/>
            </p:nvSpPr>
            <p:spPr>
              <a:xfrm>
                <a:off x="669924" y="5136332"/>
                <a:ext cx="11102976" cy="950325"/>
              </a:xfrm>
              <a:prstGeom prst="rect">
                <a:avLst/>
              </a:prstGeom>
              <a:noFill/>
            </p:spPr>
            <p:txBody>
              <a:bodyPr wrap="square">
                <a:spAutoFit/>
              </a:bodyPr>
              <a:lstStyle/>
              <a:p>
                <a:pPr>
                  <a:lnSpc>
                    <a:spcPct val="150000"/>
                  </a:lnSpc>
                </a:pPr>
                <a:r>
                  <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但在差分隐私的场景下，由于两次梯度都包含了高斯噪声</a:t>
                </a:r>
                <a14:m>
                  <m:oMath xmlns:m="http://schemas.openxmlformats.org/officeDocument/2006/math">
                    <m:sSub>
                      <m:sSubPr>
                        <m:ctrlP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𝑑𝑝</m:t>
                        </m:r>
                      </m:sub>
                    </m:sSub>
                  </m:oMath>
                </a14:m>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，故积分项</a:t>
                </a:r>
                <a14:m>
                  <m:oMath xmlns:m="http://schemas.openxmlformats.org/officeDocument/2006/math">
                    <m:sSub>
                      <m:sSubPr>
                        <m:ctrlP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en-US" sz="180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又额外引入了两倍的高斯噪声</a:t>
                </a:r>
                <a14:m>
                  <m:oMath xmlns:m="http://schemas.openxmlformats.org/officeDocument/2006/math">
                    <m:sSub>
                      <m:sSubPr>
                        <m:ctrlP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2</m:t>
                        </m:r>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18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𝑑𝑝</m:t>
                        </m:r>
                      </m:sub>
                    </m:sSub>
                  </m:oMath>
                </a14:m>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，不仅无法缓解超调现象，还会加剧超调现象的影响。 </a:t>
                </a:r>
                <a:endPar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4" name="文本框 13">
                <a:extLst>
                  <a:ext uri="{FF2B5EF4-FFF2-40B4-BE49-F238E27FC236}">
                    <a16:creationId xmlns:a16="http://schemas.microsoft.com/office/drawing/2014/main" id="{7E48651C-CA90-4528-89C7-A35355BAD43E}"/>
                  </a:ext>
                </a:extLst>
              </p:cNvPr>
              <p:cNvSpPr txBox="1">
                <a:spLocks noRot="1" noChangeAspect="1" noMove="1" noResize="1" noEditPoints="1" noAdjustHandles="1" noChangeArrowheads="1" noChangeShapeType="1" noTextEdit="1"/>
              </p:cNvSpPr>
              <p:nvPr/>
            </p:nvSpPr>
            <p:spPr>
              <a:xfrm>
                <a:off x="669924" y="5136332"/>
                <a:ext cx="11102976" cy="950325"/>
              </a:xfrm>
              <a:prstGeom prst="rect">
                <a:avLst/>
              </a:prstGeom>
              <a:blipFill>
                <a:blip r:embed="rId5"/>
                <a:stretch>
                  <a:fillRect b="-7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33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4634602"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3.2.3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p>
        </p:txBody>
      </p:sp>
      <p:pic>
        <p:nvPicPr>
          <p:cNvPr id="4" name="图片 3">
            <a:extLst>
              <a:ext uri="{FF2B5EF4-FFF2-40B4-BE49-F238E27FC236}">
                <a16:creationId xmlns:a16="http://schemas.microsoft.com/office/drawing/2014/main" id="{43DC83DD-2D3D-4B29-B88D-6C4144B0F28B}"/>
              </a:ext>
            </a:extLst>
          </p:cNvPr>
          <p:cNvPicPr>
            <a:picLocks noChangeAspect="1"/>
          </p:cNvPicPr>
          <p:nvPr/>
        </p:nvPicPr>
        <p:blipFill>
          <a:blip r:embed="rId3"/>
          <a:stretch>
            <a:fillRect/>
          </a:stretch>
        </p:blipFill>
        <p:spPr>
          <a:xfrm>
            <a:off x="2088113" y="3852801"/>
            <a:ext cx="6561905" cy="2761905"/>
          </a:xfrm>
          <a:prstGeom prst="rect">
            <a:avLst/>
          </a:prstGeom>
        </p:spPr>
      </p:pic>
      <p:sp>
        <p:nvSpPr>
          <p:cNvPr id="11" name="文本框 10">
            <a:extLst>
              <a:ext uri="{FF2B5EF4-FFF2-40B4-BE49-F238E27FC236}">
                <a16:creationId xmlns:a16="http://schemas.microsoft.com/office/drawing/2014/main" id="{C98C5E9E-341B-4006-9D4A-5257E0630E3C}"/>
              </a:ext>
            </a:extLst>
          </p:cNvPr>
          <p:cNvSpPr txBox="1"/>
          <p:nvPr/>
        </p:nvSpPr>
        <p:spPr>
          <a:xfrm>
            <a:off x="669924" y="1542720"/>
            <a:ext cx="10850563"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6" name="图片 5">
            <a:extLst>
              <a:ext uri="{FF2B5EF4-FFF2-40B4-BE49-F238E27FC236}">
                <a16:creationId xmlns:a16="http://schemas.microsoft.com/office/drawing/2014/main" id="{B5352824-F06E-491C-83E2-BE0213A294A3}"/>
              </a:ext>
            </a:extLst>
          </p:cNvPr>
          <p:cNvPicPr>
            <a:picLocks noChangeAspect="1"/>
          </p:cNvPicPr>
          <p:nvPr/>
        </p:nvPicPr>
        <p:blipFill>
          <a:blip r:embed="rId4"/>
          <a:stretch>
            <a:fillRect/>
          </a:stretch>
        </p:blipFill>
        <p:spPr>
          <a:xfrm>
            <a:off x="3260681" y="2066724"/>
            <a:ext cx="4779804" cy="874458"/>
          </a:xfrm>
          <a:prstGeom prst="rect">
            <a:avLst/>
          </a:prstGeom>
        </p:spPr>
      </p:pic>
      <p:sp>
        <p:nvSpPr>
          <p:cNvPr id="7" name="文本框 6">
            <a:extLst>
              <a:ext uri="{FF2B5EF4-FFF2-40B4-BE49-F238E27FC236}">
                <a16:creationId xmlns:a16="http://schemas.microsoft.com/office/drawing/2014/main" id="{C65E7E29-55BE-4D63-A75D-4A20B85A9A0A}"/>
              </a:ext>
            </a:extLst>
          </p:cNvPr>
          <p:cNvSpPr txBox="1"/>
          <p:nvPr/>
        </p:nvSpPr>
        <p:spPr>
          <a:xfrm>
            <a:off x="596990" y="1187060"/>
            <a:ext cx="11313070" cy="879664"/>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在基于动量优化方法的模型训练过程中，受到超调噪声的影响，模型参数的变化过程是一个方差指数级衰减的线性波动过程，其具体形式如下：</a:t>
            </a:r>
            <a:endParaRPr lang="zh-CN" altLang="en-US" dirty="0"/>
          </a:p>
        </p:txBody>
      </p:sp>
      <p:sp>
        <p:nvSpPr>
          <p:cNvPr id="9" name="文本框 8">
            <a:extLst>
              <a:ext uri="{FF2B5EF4-FFF2-40B4-BE49-F238E27FC236}">
                <a16:creationId xmlns:a16="http://schemas.microsoft.com/office/drawing/2014/main" id="{3448FFE8-9BAC-4FF2-B9EB-70306EC0F902}"/>
              </a:ext>
            </a:extLst>
          </p:cNvPr>
          <p:cNvSpPr txBox="1"/>
          <p:nvPr/>
        </p:nvSpPr>
        <p:spPr>
          <a:xfrm>
            <a:off x="596990" y="2844706"/>
            <a:ext cx="10769619" cy="879664"/>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假设</a:t>
            </a:r>
            <a:r>
              <a:rPr lang="en-US" altLang="zh-CN" b="1"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：在基于差分隐私的动量优化方法场景下，由于超调噪声所导致的模型参数波动过程可以近似看做是一个线性动态过程。</a:t>
            </a:r>
            <a:endParaRPr lang="zh-CN" altLang="en-US" dirty="0"/>
          </a:p>
        </p:txBody>
      </p:sp>
    </p:spTree>
    <p:extLst>
      <p:ext uri="{BB962C8B-B14F-4D97-AF65-F5344CB8AC3E}">
        <p14:creationId xmlns:p14="http://schemas.microsoft.com/office/powerpoint/2010/main" val="47082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4634602"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3.2.4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p>
        </p:txBody>
      </p:sp>
      <p:sp>
        <p:nvSpPr>
          <p:cNvPr id="8" name="矩形: 圆角 7">
            <a:extLst>
              <a:ext uri="{FF2B5EF4-FFF2-40B4-BE49-F238E27FC236}">
                <a16:creationId xmlns:a16="http://schemas.microsoft.com/office/drawing/2014/main" id="{47AFF314-E1EA-4CE2-B70B-F71736BDA484}"/>
              </a:ext>
            </a:extLst>
          </p:cNvPr>
          <p:cNvSpPr/>
          <p:nvPr/>
        </p:nvSpPr>
        <p:spPr>
          <a:xfrm>
            <a:off x="1950365" y="4564380"/>
            <a:ext cx="1257655" cy="3209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1E03BAB-546E-4148-B666-FD451F6D8B80}"/>
              </a:ext>
            </a:extLst>
          </p:cNvPr>
          <p:cNvPicPr>
            <a:picLocks noChangeAspect="1"/>
          </p:cNvPicPr>
          <p:nvPr/>
        </p:nvPicPr>
        <p:blipFill>
          <a:blip r:embed="rId3"/>
          <a:stretch>
            <a:fillRect/>
          </a:stretch>
        </p:blipFill>
        <p:spPr>
          <a:xfrm>
            <a:off x="5987451" y="1972754"/>
            <a:ext cx="6144546" cy="3484021"/>
          </a:xfrm>
          <a:prstGeom prst="rect">
            <a:avLst/>
          </a:prstGeom>
        </p:spPr>
      </p:pic>
      <p:pic>
        <p:nvPicPr>
          <p:cNvPr id="24" name="图片 23">
            <a:extLst>
              <a:ext uri="{FF2B5EF4-FFF2-40B4-BE49-F238E27FC236}">
                <a16:creationId xmlns:a16="http://schemas.microsoft.com/office/drawing/2014/main" id="{E1B11D70-2E65-49A5-B1B6-265757811EA1}"/>
              </a:ext>
            </a:extLst>
          </p:cNvPr>
          <p:cNvPicPr>
            <a:picLocks noChangeAspect="1"/>
          </p:cNvPicPr>
          <p:nvPr/>
        </p:nvPicPr>
        <p:blipFill>
          <a:blip r:embed="rId4"/>
          <a:stretch>
            <a:fillRect/>
          </a:stretch>
        </p:blipFill>
        <p:spPr>
          <a:xfrm>
            <a:off x="-2" y="1664460"/>
            <a:ext cx="5987453" cy="3792315"/>
          </a:xfrm>
          <a:prstGeom prst="rect">
            <a:avLst/>
          </a:prstGeom>
        </p:spPr>
      </p:pic>
      <p:sp>
        <p:nvSpPr>
          <p:cNvPr id="17" name="矩形: 圆角 16">
            <a:extLst>
              <a:ext uri="{FF2B5EF4-FFF2-40B4-BE49-F238E27FC236}">
                <a16:creationId xmlns:a16="http://schemas.microsoft.com/office/drawing/2014/main" id="{2DBDC6FD-1265-4DEA-B808-E1B38F1CF37A}"/>
              </a:ext>
            </a:extLst>
          </p:cNvPr>
          <p:cNvSpPr/>
          <p:nvPr/>
        </p:nvSpPr>
        <p:spPr>
          <a:xfrm>
            <a:off x="519274" y="4733925"/>
            <a:ext cx="2800350" cy="3979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CD62E3C3-231F-4EAE-BB81-9C7662F7C10A}"/>
              </a:ext>
            </a:extLst>
          </p:cNvPr>
          <p:cNvCxnSpPr>
            <a:cxnSpLocks/>
          </p:cNvCxnSpPr>
          <p:nvPr/>
        </p:nvCxnSpPr>
        <p:spPr>
          <a:xfrm flipH="1">
            <a:off x="1750376" y="5131866"/>
            <a:ext cx="1" cy="7926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文本框 18">
            <a:extLst>
              <a:ext uri="{FF2B5EF4-FFF2-40B4-BE49-F238E27FC236}">
                <a16:creationId xmlns:a16="http://schemas.microsoft.com/office/drawing/2014/main" id="{A1AA7964-99C8-45C1-B99D-A0FCE9F846CD}"/>
              </a:ext>
            </a:extLst>
          </p:cNvPr>
          <p:cNvSpPr txBox="1"/>
          <p:nvPr/>
        </p:nvSpPr>
        <p:spPr>
          <a:xfrm>
            <a:off x="479425" y="5924550"/>
            <a:ext cx="3825875" cy="584775"/>
          </a:xfrm>
          <a:prstGeom prst="rect">
            <a:avLst/>
          </a:prstGeom>
          <a:no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使用卡尔曼滤波器过滤模型参数中的超调噪声，以缓解超调现象对精度的影响。</a:t>
            </a:r>
          </a:p>
        </p:txBody>
      </p:sp>
    </p:spTree>
    <p:extLst>
      <p:ext uri="{BB962C8B-B14F-4D97-AF65-F5344CB8AC3E}">
        <p14:creationId xmlns:p14="http://schemas.microsoft.com/office/powerpoint/2010/main" val="338572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811988"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3.3 KF2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p>
        </p:txBody>
      </p:sp>
      <p:pic>
        <p:nvPicPr>
          <p:cNvPr id="2" name="图片 1">
            <a:extLst>
              <a:ext uri="{FF2B5EF4-FFF2-40B4-BE49-F238E27FC236}">
                <a16:creationId xmlns:a16="http://schemas.microsoft.com/office/drawing/2014/main" id="{9697A173-68BE-4FBF-A9C5-8FD0D9EF6200}"/>
              </a:ext>
            </a:extLst>
          </p:cNvPr>
          <p:cNvPicPr>
            <a:picLocks noChangeAspect="1"/>
          </p:cNvPicPr>
          <p:nvPr/>
        </p:nvPicPr>
        <p:blipFill>
          <a:blip r:embed="rId3"/>
          <a:stretch>
            <a:fillRect/>
          </a:stretch>
        </p:blipFill>
        <p:spPr>
          <a:xfrm>
            <a:off x="4804270" y="1778363"/>
            <a:ext cx="7177561" cy="4037021"/>
          </a:xfrm>
          <a:prstGeom prst="rect">
            <a:avLst/>
          </a:prstGeom>
        </p:spPr>
      </p:pic>
      <p:sp>
        <p:nvSpPr>
          <p:cNvPr id="6" name="文本框 5">
            <a:extLst>
              <a:ext uri="{FF2B5EF4-FFF2-40B4-BE49-F238E27FC236}">
                <a16:creationId xmlns:a16="http://schemas.microsoft.com/office/drawing/2014/main" id="{DB0794E8-4AA1-4ADF-B783-48E9B1855EF6}"/>
              </a:ext>
            </a:extLst>
          </p:cNvPr>
          <p:cNvSpPr txBox="1"/>
          <p:nvPr/>
        </p:nvSpPr>
        <p:spPr>
          <a:xfrm>
            <a:off x="210169" y="1617183"/>
            <a:ext cx="4589153" cy="4198201"/>
          </a:xfrm>
          <a:prstGeom prst="rect">
            <a:avLst/>
          </a:prstGeom>
          <a:noFill/>
        </p:spPr>
        <p:txBody>
          <a:bodyPr wrap="square">
            <a:spAutoFit/>
          </a:bodyPr>
          <a:lstStyle/>
          <a:p>
            <a:pPr>
              <a:lnSpc>
                <a:spcPct val="150000"/>
              </a:lnSpc>
            </a:pPr>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由于</a:t>
            </a:r>
            <a:r>
              <a:rPr lang="en-US" altLang="zh-CN" sz="18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KF_Grad</a:t>
            </a:r>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算法和</a:t>
            </a:r>
            <a:r>
              <a:rPr lang="en-US" altLang="zh-CN" sz="18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KF_Param</a:t>
            </a:r>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算法解决问题不同，且作用对象不同，故可以将二者结合，形成基于卡尔曼滤波器的隐私保护机器学习优化方法（简称</a:t>
            </a:r>
            <a:r>
              <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KF2</a:t>
            </a:r>
            <a:r>
              <a:rPr lang="zh-CN" altLang="en-US"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KF2</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算法不仅可以降低差分隐私噪声对梯度精度的影响，还可以有效缓解动量优化方法带来的超调问题，在隐私保护程度不变的前提下，提升训练过程中的收敛速率和收敛精度，更好地实现了隐私效用权衡。</a:t>
            </a:r>
            <a:endParaRPr lang="en-US" altLang="zh-CN" sz="18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134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699779"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3.4.1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实验设置</a:t>
            </a:r>
          </a:p>
        </p:txBody>
      </p:sp>
      <p:sp>
        <p:nvSpPr>
          <p:cNvPr id="7" name="矩形 6">
            <a:extLst>
              <a:ext uri="{FF2B5EF4-FFF2-40B4-BE49-F238E27FC236}">
                <a16:creationId xmlns:a16="http://schemas.microsoft.com/office/drawing/2014/main" id="{7C7ACF27-55C3-4FBA-928B-D64607137BCB}"/>
              </a:ext>
            </a:extLst>
          </p:cNvPr>
          <p:cNvSpPr/>
          <p:nvPr/>
        </p:nvSpPr>
        <p:spPr>
          <a:xfrm>
            <a:off x="727275" y="1326315"/>
            <a:ext cx="11981727" cy="189551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实验环境</a:t>
            </a:r>
            <a:endParaRPr lang="en-US" altLang="zh-CN"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软件参数：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Python 3.11.7  </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Pytorch</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 1.8.0</a:t>
            </a: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硬件参数：</a:t>
            </a:r>
            <a:r>
              <a:rPr lang="pt-BR" altLang="zh-CN" sz="1600" b="0" i="0" dirty="0">
                <a:solidFill>
                  <a:srgbClr val="000000"/>
                </a:solidFill>
                <a:effectLst/>
                <a:latin typeface="微软雅黑" panose="020B0503020204020204" pitchFamily="34" charset="-122"/>
                <a:ea typeface="微软雅黑" panose="020B0503020204020204" pitchFamily="34" charset="-122"/>
              </a:rPr>
              <a:t>NVIDIA GeForce RTX 2080 Ti</a:t>
            </a:r>
            <a:r>
              <a:rPr lang="pt-BR" altLang="zh-CN" sz="1600" dirty="0">
                <a:latin typeface="微软雅黑" panose="020B0503020204020204" pitchFamily="34" charset="-122"/>
                <a:ea typeface="微软雅黑" panose="020B0503020204020204" pitchFamily="34" charset="-122"/>
              </a:rPr>
              <a:t> </a:t>
            </a:r>
            <a:br>
              <a:rPr lang="pt-BR" altLang="zh-CN" sz="1600" dirty="0">
                <a:latin typeface="微软雅黑" panose="020B0503020204020204" pitchFamily="34" charset="-122"/>
                <a:ea typeface="微软雅黑" panose="020B0503020204020204" pitchFamily="34" charset="-122"/>
              </a:rPr>
            </a:b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p:txBody>
      </p:sp>
      <p:sp>
        <p:nvSpPr>
          <p:cNvPr id="8" name="矩形 7">
            <a:extLst>
              <a:ext uri="{FF2B5EF4-FFF2-40B4-BE49-F238E27FC236}">
                <a16:creationId xmlns:a16="http://schemas.microsoft.com/office/drawing/2014/main" id="{806DBB87-7859-4EE0-9BCF-A6227501CD0D}"/>
              </a:ext>
            </a:extLst>
          </p:cNvPr>
          <p:cNvSpPr/>
          <p:nvPr/>
        </p:nvSpPr>
        <p:spPr>
          <a:xfrm>
            <a:off x="727276" y="2462652"/>
            <a:ext cx="10233476" cy="155106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实验数据</a:t>
            </a:r>
            <a:endParaRPr lang="en-US" altLang="zh-CN"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628650" lvl="1" indent="-171450">
              <a:lnSpc>
                <a:spcPct val="150000"/>
              </a:lnSpc>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手写体数据集，从 </a:t>
            </a:r>
            <a:r>
              <a:rPr lang="en-US" altLang="zh-CN" sz="1600" b="0" i="0" dirty="0">
                <a:solidFill>
                  <a:srgbClr val="000000"/>
                </a:solidFill>
                <a:effectLst/>
                <a:latin typeface="微软雅黑" panose="020B0503020204020204" pitchFamily="34" charset="-122"/>
                <a:ea typeface="微软雅黑" panose="020B0503020204020204" pitchFamily="34" charset="-122"/>
              </a:rPr>
              <a:t>0 </a:t>
            </a:r>
            <a:r>
              <a:rPr lang="zh-CN" altLang="en-US" sz="1600" b="0" i="0" dirty="0">
                <a:solidFill>
                  <a:srgbClr val="000000"/>
                </a:solidFill>
                <a:effectLst/>
                <a:latin typeface="微软雅黑" panose="020B0503020204020204" pitchFamily="34" charset="-122"/>
                <a:ea typeface="微软雅黑" panose="020B0503020204020204" pitchFamily="34" charset="-122"/>
              </a:rPr>
              <a:t>到 </a:t>
            </a:r>
            <a:r>
              <a:rPr lang="en-US" altLang="zh-CN" sz="1600" b="0" i="0" dirty="0">
                <a:solidFill>
                  <a:srgbClr val="000000"/>
                </a:solidFill>
                <a:effectLst/>
                <a:latin typeface="微软雅黑" panose="020B0503020204020204" pitchFamily="34" charset="-122"/>
                <a:ea typeface="微软雅黑" panose="020B0503020204020204" pitchFamily="34" charset="-122"/>
              </a:rPr>
              <a:t>9</a:t>
            </a:r>
            <a:r>
              <a:rPr lang="zh-CN" altLang="en-US" sz="1600" b="0" i="0" dirty="0">
                <a:solidFill>
                  <a:srgbClr val="000000"/>
                </a:solidFill>
                <a:effectLst/>
                <a:latin typeface="微软雅黑" panose="020B0503020204020204" pitchFamily="34" charset="-122"/>
                <a:ea typeface="微软雅黑" panose="020B0503020204020204" pitchFamily="34" charset="-122"/>
              </a:rPr>
              <a:t>大小为 </a:t>
            </a:r>
            <a:r>
              <a:rPr lang="en-US" altLang="zh-CN" sz="1600" b="0" i="0" dirty="0">
                <a:solidFill>
                  <a:srgbClr val="000000"/>
                </a:solidFill>
                <a:effectLst/>
                <a:latin typeface="微软雅黑" panose="020B0503020204020204" pitchFamily="34" charset="-122"/>
                <a:ea typeface="微软雅黑" panose="020B0503020204020204" pitchFamily="34" charset="-122"/>
              </a:rPr>
              <a:t>28x28 </a:t>
            </a:r>
            <a:r>
              <a:rPr lang="zh-CN" altLang="en-US" sz="1600" b="0" i="0" dirty="0">
                <a:solidFill>
                  <a:srgbClr val="000000"/>
                </a:solidFill>
                <a:effectLst/>
                <a:latin typeface="微软雅黑" panose="020B0503020204020204" pitchFamily="34" charset="-122"/>
                <a:ea typeface="微软雅黑" panose="020B0503020204020204" pitchFamily="34" charset="-122"/>
              </a:rPr>
              <a:t>像素，包含了 </a:t>
            </a:r>
            <a:r>
              <a:rPr lang="en-US" altLang="zh-CN" sz="1600" b="0" i="0" dirty="0">
                <a:solidFill>
                  <a:srgbClr val="000000"/>
                </a:solidFill>
                <a:effectLst/>
                <a:latin typeface="微软雅黑" panose="020B0503020204020204" pitchFamily="34" charset="-122"/>
                <a:ea typeface="微软雅黑" panose="020B0503020204020204" pitchFamily="34" charset="-122"/>
              </a:rPr>
              <a:t>60000 </a:t>
            </a:r>
            <a:r>
              <a:rPr lang="zh-CN" altLang="en-US" sz="1600" b="0" i="0" dirty="0">
                <a:solidFill>
                  <a:srgbClr val="000000"/>
                </a:solidFill>
                <a:effectLst/>
                <a:latin typeface="微软雅黑" panose="020B0503020204020204" pitchFamily="34" charset="-122"/>
                <a:ea typeface="微软雅黑" panose="020B0503020204020204" pitchFamily="34" charset="-122"/>
              </a:rPr>
              <a:t>个训练样本和 </a:t>
            </a:r>
            <a:r>
              <a:rPr lang="en-US" altLang="zh-CN" sz="1600" b="0" i="0" dirty="0">
                <a:solidFill>
                  <a:srgbClr val="000000"/>
                </a:solidFill>
                <a:effectLst/>
                <a:latin typeface="微软雅黑" panose="020B0503020204020204" pitchFamily="34" charset="-122"/>
                <a:ea typeface="微软雅黑" panose="020B0503020204020204" pitchFamily="34" charset="-122"/>
              </a:rPr>
              <a:t>10000 </a:t>
            </a:r>
            <a:r>
              <a:rPr lang="zh-CN" altLang="en-US" sz="1600" b="0" i="0" dirty="0">
                <a:solidFill>
                  <a:srgbClr val="000000"/>
                </a:solidFill>
                <a:effectLst/>
                <a:latin typeface="微软雅黑" panose="020B0503020204020204" pitchFamily="34" charset="-122"/>
                <a:ea typeface="微软雅黑" panose="020B0503020204020204" pitchFamily="34" charset="-122"/>
              </a:rPr>
              <a:t>个测试样本。</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CIAFAR10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彩色图像数据集，包含 </a:t>
            </a:r>
            <a:r>
              <a:rPr lang="en-US" altLang="zh-CN" sz="1600" b="0" i="0" dirty="0">
                <a:solidFill>
                  <a:srgbClr val="000000"/>
                </a:solidFill>
                <a:effectLst/>
                <a:latin typeface="微软雅黑" panose="020B0503020204020204" pitchFamily="34" charset="-122"/>
                <a:ea typeface="微软雅黑" panose="020B0503020204020204" pitchFamily="34" charset="-122"/>
              </a:rPr>
              <a:t>60000 </a:t>
            </a:r>
            <a:r>
              <a:rPr lang="zh-CN" altLang="en-US" sz="1600" b="0" i="0" dirty="0">
                <a:solidFill>
                  <a:srgbClr val="000000"/>
                </a:solidFill>
                <a:effectLst/>
                <a:latin typeface="微软雅黑" panose="020B0503020204020204" pitchFamily="34" charset="-122"/>
                <a:ea typeface="微软雅黑" panose="020B0503020204020204" pitchFamily="34" charset="-122"/>
              </a:rPr>
              <a:t>张 </a:t>
            </a:r>
            <a:r>
              <a:rPr lang="en-US" altLang="zh-CN" sz="1600" b="0" i="0" dirty="0">
                <a:solidFill>
                  <a:srgbClr val="000000"/>
                </a:solidFill>
                <a:effectLst/>
                <a:latin typeface="微软雅黑" panose="020B0503020204020204" pitchFamily="34" charset="-122"/>
                <a:ea typeface="微软雅黑" panose="020B0503020204020204" pitchFamily="34" charset="-122"/>
              </a:rPr>
              <a:t>32x32 </a:t>
            </a:r>
            <a:r>
              <a:rPr lang="zh-CN" altLang="en-US" sz="1600" b="0" i="0" dirty="0">
                <a:solidFill>
                  <a:srgbClr val="000000"/>
                </a:solidFill>
                <a:effectLst/>
                <a:latin typeface="微软雅黑" panose="020B0503020204020204" pitchFamily="34" charset="-122"/>
                <a:ea typeface="微软雅黑" panose="020B0503020204020204" pitchFamily="34" charset="-122"/>
              </a:rPr>
              <a:t>像素的 </a:t>
            </a:r>
            <a:r>
              <a:rPr lang="en-US" altLang="zh-CN" sz="1600" b="0" i="0" dirty="0">
                <a:solidFill>
                  <a:srgbClr val="000000"/>
                </a:solidFill>
                <a:effectLst/>
                <a:latin typeface="微软雅黑" panose="020B0503020204020204" pitchFamily="34" charset="-122"/>
                <a:ea typeface="微软雅黑" panose="020B0503020204020204" pitchFamily="34" charset="-122"/>
              </a:rPr>
              <a:t>RGB </a:t>
            </a:r>
            <a:r>
              <a:rPr lang="zh-CN" altLang="en-US" sz="1600" b="0" i="0" dirty="0">
                <a:solidFill>
                  <a:srgbClr val="000000"/>
                </a:solidFill>
                <a:effectLst/>
                <a:latin typeface="微软雅黑" panose="020B0503020204020204" pitchFamily="34" charset="-122"/>
                <a:ea typeface="微软雅黑" panose="020B0503020204020204" pitchFamily="34" charset="-122"/>
              </a:rPr>
              <a:t>彩色图像，其中</a:t>
            </a:r>
            <a:r>
              <a:rPr lang="en-US" altLang="zh-CN" sz="1600" b="0" i="0" dirty="0">
                <a:solidFill>
                  <a:srgbClr val="000000"/>
                </a:solidFill>
                <a:effectLst/>
                <a:latin typeface="微软雅黑" panose="020B0503020204020204" pitchFamily="34" charset="-122"/>
                <a:ea typeface="微软雅黑" panose="020B0503020204020204" pitchFamily="34" charset="-122"/>
              </a:rPr>
              <a:t>10 </a:t>
            </a:r>
            <a:r>
              <a:rPr lang="zh-CN" altLang="en-US" sz="1600" b="0" i="0" dirty="0">
                <a:solidFill>
                  <a:srgbClr val="000000"/>
                </a:solidFill>
                <a:effectLst/>
                <a:latin typeface="微软雅黑" panose="020B0503020204020204" pitchFamily="34" charset="-122"/>
                <a:ea typeface="微软雅黑" panose="020B0503020204020204" pitchFamily="34" charset="-122"/>
              </a:rPr>
              <a:t>个不同的类别包含 </a:t>
            </a:r>
            <a:r>
              <a:rPr lang="en-US" altLang="zh-CN" sz="1600" b="0" i="0" dirty="0">
                <a:solidFill>
                  <a:srgbClr val="000000"/>
                </a:solidFill>
                <a:effectLst/>
                <a:latin typeface="微软雅黑" panose="020B0503020204020204" pitchFamily="34" charset="-122"/>
                <a:ea typeface="微软雅黑" panose="020B0503020204020204" pitchFamily="34" charset="-122"/>
              </a:rPr>
              <a:t>50000 </a:t>
            </a:r>
            <a:r>
              <a:rPr lang="zh-CN" altLang="en-US" sz="1600" b="0" i="0" dirty="0">
                <a:solidFill>
                  <a:srgbClr val="000000"/>
                </a:solidFill>
                <a:effectLst/>
                <a:latin typeface="微软雅黑" panose="020B0503020204020204" pitchFamily="34" charset="-122"/>
                <a:ea typeface="微软雅黑" panose="020B0503020204020204" pitchFamily="34" charset="-122"/>
              </a:rPr>
              <a:t>张训练图片和 </a:t>
            </a:r>
            <a:r>
              <a:rPr lang="en-US" altLang="zh-CN" sz="1600" b="0" i="0" dirty="0">
                <a:solidFill>
                  <a:srgbClr val="000000"/>
                </a:solidFill>
                <a:effectLst/>
                <a:latin typeface="微软雅黑" panose="020B0503020204020204" pitchFamily="34" charset="-122"/>
                <a:ea typeface="微软雅黑" panose="020B0503020204020204" pitchFamily="34" charset="-122"/>
              </a:rPr>
              <a:t>10000 </a:t>
            </a:r>
            <a:r>
              <a:rPr lang="zh-CN" altLang="en-US" sz="1600" b="0" i="0" dirty="0">
                <a:solidFill>
                  <a:srgbClr val="000000"/>
                </a:solidFill>
                <a:effectLst/>
                <a:latin typeface="微软雅黑" panose="020B0503020204020204" pitchFamily="34" charset="-122"/>
                <a:ea typeface="微软雅黑" panose="020B0503020204020204" pitchFamily="34" charset="-122"/>
              </a:rPr>
              <a:t>张测试图片。</a:t>
            </a:r>
            <a:endParaRPr lang="en-US" altLang="zh-CN"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B2AA8CF-AD45-411A-8528-4E626A640700}"/>
              </a:ext>
            </a:extLst>
          </p:cNvPr>
          <p:cNvSpPr/>
          <p:nvPr/>
        </p:nvSpPr>
        <p:spPr>
          <a:xfrm>
            <a:off x="727276" y="5484668"/>
            <a:ext cx="9268476" cy="79008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7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评价指标</a:t>
            </a:r>
          </a:p>
          <a:p>
            <a:pPr marL="628650" lvl="1" indent="-17145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准确率</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(Accuracy)</a:t>
            </a:r>
          </a:p>
        </p:txBody>
      </p:sp>
      <p:sp>
        <p:nvSpPr>
          <p:cNvPr id="10" name="矩形 9">
            <a:extLst>
              <a:ext uri="{FF2B5EF4-FFF2-40B4-BE49-F238E27FC236}">
                <a16:creationId xmlns:a16="http://schemas.microsoft.com/office/drawing/2014/main" id="{4C9327E5-8E5A-4D26-B30D-AB72CDF65248}"/>
              </a:ext>
            </a:extLst>
          </p:cNvPr>
          <p:cNvSpPr/>
          <p:nvPr/>
        </p:nvSpPr>
        <p:spPr>
          <a:xfrm>
            <a:off x="727276" y="4029269"/>
            <a:ext cx="9268476" cy="14827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7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模型</a:t>
            </a: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MLP</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MLP-MINIST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CNN1</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：两层卷积层</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一层全连接神经网络，适用于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CNN2</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：两层卷积层</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一层全连接神经网络，适用于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CIAFAR10</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CNN-CIAFAR10</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p:txBody>
      </p:sp>
    </p:spTree>
    <p:extLst>
      <p:ext uri="{BB962C8B-B14F-4D97-AF65-F5344CB8AC3E}">
        <p14:creationId xmlns:p14="http://schemas.microsoft.com/office/powerpoint/2010/main" val="110668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478031" y="662365"/>
            <a:ext cx="2363081" cy="589473"/>
            <a:chOff x="5738920" y="1479693"/>
            <a:chExt cx="2363081" cy="589473"/>
          </a:xfrm>
        </p:grpSpPr>
        <p:grpSp>
          <p:nvGrpSpPr>
            <p:cNvPr id="60" name="组合 59"/>
            <p:cNvGrpSpPr/>
            <p:nvPr/>
          </p:nvGrpSpPr>
          <p:grpSpPr>
            <a:xfrm>
              <a:off x="5738920" y="1479693"/>
              <a:ext cx="679374" cy="589473"/>
              <a:chOff x="725726" y="1781746"/>
              <a:chExt cx="515267" cy="515267"/>
            </a:xfrm>
          </p:grpSpPr>
          <p:sp>
            <p:nvSpPr>
              <p:cNvPr id="63" name="椭圆 62"/>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64" name="矩形 63"/>
              <p:cNvSpPr/>
              <p:nvPr/>
            </p:nvSpPr>
            <p:spPr>
              <a:xfrm>
                <a:off x="759891" y="1823935"/>
                <a:ext cx="453732"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01</a:t>
                </a:r>
                <a:endParaRPr lang="zh-CN" altLang="en-US" sz="2800" dirty="0">
                  <a:solidFill>
                    <a:schemeClr val="tx1">
                      <a:lumMod val="85000"/>
                      <a:lumOff val="15000"/>
                    </a:schemeClr>
                  </a:solidFill>
                  <a:latin typeface="Stencil" panose="040409050D0802020404" pitchFamily="82" charset="0"/>
                </a:endParaRPr>
              </a:p>
            </p:txBody>
          </p:sp>
        </p:grpSp>
        <p:sp>
          <p:nvSpPr>
            <p:cNvPr id="61" name="矩形 60"/>
            <p:cNvSpPr/>
            <p:nvPr/>
          </p:nvSpPr>
          <p:spPr>
            <a:xfrm>
              <a:off x="6481044" y="1512819"/>
              <a:ext cx="1620957" cy="523220"/>
            </a:xfrm>
            <a:prstGeom prst="rect">
              <a:avLst/>
            </a:prstGeom>
          </p:spPr>
          <p:txBody>
            <a:bodyPr wrap="none">
              <a:spAutoFit/>
            </a:bodyPr>
            <a:lstStyle/>
            <a:p>
              <a:pPr lvl="0">
                <a:spcBef>
                  <a:spcPct val="20000"/>
                </a:spcBef>
                <a:defRPr/>
              </a:pPr>
              <a:r>
                <a:rPr lang="zh-CN" altLang="en-US" sz="2800" b="1" kern="0" dirty="0">
                  <a:solidFill>
                    <a:schemeClr val="tx1">
                      <a:lumMod val="95000"/>
                      <a:lumOff val="5000"/>
                    </a:schemeClr>
                  </a:solidFill>
                  <a:latin typeface="微软雅黑" panose="020B0503020204020204" pitchFamily="34" charset="-122"/>
                  <a:ea typeface="微软雅黑" panose="020B0503020204020204" pitchFamily="34" charset="-122"/>
                </a:rPr>
                <a:t>研究背景</a:t>
              </a:r>
            </a:p>
          </p:txBody>
        </p:sp>
      </p:grpSp>
      <p:grpSp>
        <p:nvGrpSpPr>
          <p:cNvPr id="8" name="组合 7"/>
          <p:cNvGrpSpPr/>
          <p:nvPr/>
        </p:nvGrpSpPr>
        <p:grpSpPr>
          <a:xfrm>
            <a:off x="6478031" y="2701280"/>
            <a:ext cx="4885622" cy="954107"/>
            <a:chOff x="5729886" y="3521916"/>
            <a:chExt cx="4885622" cy="954107"/>
          </a:xfrm>
        </p:grpSpPr>
        <p:grpSp>
          <p:nvGrpSpPr>
            <p:cNvPr id="69" name="组合 68"/>
            <p:cNvGrpSpPr/>
            <p:nvPr/>
          </p:nvGrpSpPr>
          <p:grpSpPr>
            <a:xfrm>
              <a:off x="5729886" y="3689095"/>
              <a:ext cx="677509" cy="589473"/>
              <a:chOff x="725726" y="1781746"/>
              <a:chExt cx="515267" cy="515267"/>
            </a:xfrm>
          </p:grpSpPr>
          <p:sp>
            <p:nvSpPr>
              <p:cNvPr id="72" name="椭圆 71"/>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73" name="矩形 72"/>
              <p:cNvSpPr/>
              <p:nvPr/>
            </p:nvSpPr>
            <p:spPr>
              <a:xfrm>
                <a:off x="759268" y="1823935"/>
                <a:ext cx="454981"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03</a:t>
                </a:r>
                <a:endParaRPr lang="zh-CN" altLang="en-US" sz="2800" dirty="0">
                  <a:solidFill>
                    <a:schemeClr val="tx1">
                      <a:lumMod val="85000"/>
                      <a:lumOff val="15000"/>
                    </a:schemeClr>
                  </a:solidFill>
                  <a:latin typeface="Stencil" panose="040409050D0802020404" pitchFamily="82" charset="0"/>
                </a:endParaRPr>
              </a:p>
            </p:txBody>
          </p:sp>
        </p:grpSp>
        <p:sp>
          <p:nvSpPr>
            <p:cNvPr id="70" name="矩形 69"/>
            <p:cNvSpPr/>
            <p:nvPr/>
          </p:nvSpPr>
          <p:spPr>
            <a:xfrm>
              <a:off x="6481044" y="3521916"/>
              <a:ext cx="4134464" cy="954107"/>
            </a:xfrm>
            <a:prstGeom prst="rect">
              <a:avLst/>
            </a:prstGeom>
          </p:spPr>
          <p:txBody>
            <a:bodyPr wrap="squar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基于卡尔曼滤波器的隐私保护机器学习优化方法</a:t>
              </a:r>
            </a:p>
          </p:txBody>
        </p:sp>
      </p:grpSp>
      <p:grpSp>
        <p:nvGrpSpPr>
          <p:cNvPr id="7" name="组合 6"/>
          <p:cNvGrpSpPr/>
          <p:nvPr/>
        </p:nvGrpSpPr>
        <p:grpSpPr>
          <a:xfrm>
            <a:off x="6478031" y="1765412"/>
            <a:ext cx="3808405" cy="589473"/>
            <a:chOff x="5738920" y="2637001"/>
            <a:chExt cx="3808405" cy="589473"/>
          </a:xfrm>
        </p:grpSpPr>
        <p:sp>
          <p:nvSpPr>
            <p:cNvPr id="41" name="矩形 40"/>
            <p:cNvSpPr/>
            <p:nvPr/>
          </p:nvSpPr>
          <p:spPr>
            <a:xfrm>
              <a:off x="6481044" y="2685266"/>
              <a:ext cx="3066281" cy="523220"/>
            </a:xfrm>
            <a:prstGeom prst="rect">
              <a:avLst/>
            </a:prstGeom>
          </p:spPr>
          <p:txBody>
            <a:bodyPr wrap="squar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研究现状</a:t>
              </a:r>
            </a:p>
          </p:txBody>
        </p:sp>
        <p:grpSp>
          <p:nvGrpSpPr>
            <p:cNvPr id="40" name="组合 39"/>
            <p:cNvGrpSpPr/>
            <p:nvPr/>
          </p:nvGrpSpPr>
          <p:grpSpPr>
            <a:xfrm>
              <a:off x="5738920" y="2637001"/>
              <a:ext cx="676565" cy="589473"/>
              <a:chOff x="725726" y="1781746"/>
              <a:chExt cx="515267" cy="515267"/>
            </a:xfrm>
          </p:grpSpPr>
          <p:sp>
            <p:nvSpPr>
              <p:cNvPr id="42" name="椭圆 41"/>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43" name="矩形 42"/>
              <p:cNvSpPr/>
              <p:nvPr/>
            </p:nvSpPr>
            <p:spPr>
              <a:xfrm>
                <a:off x="758950" y="1823935"/>
                <a:ext cx="455616"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02</a:t>
                </a:r>
                <a:endParaRPr lang="zh-CN" altLang="en-US" sz="2800" dirty="0">
                  <a:solidFill>
                    <a:schemeClr val="tx1">
                      <a:lumMod val="85000"/>
                      <a:lumOff val="15000"/>
                    </a:schemeClr>
                  </a:solidFill>
                  <a:latin typeface="Stencil" panose="040409050D0802020404" pitchFamily="82" charset="0"/>
                </a:endParaRPr>
              </a:p>
            </p:txBody>
          </p:sp>
        </p:grpSp>
      </p:grpSp>
      <p:grpSp>
        <p:nvGrpSpPr>
          <p:cNvPr id="9" name="组合 8"/>
          <p:cNvGrpSpPr/>
          <p:nvPr/>
        </p:nvGrpSpPr>
        <p:grpSpPr>
          <a:xfrm>
            <a:off x="6478031" y="5038577"/>
            <a:ext cx="3808405" cy="589473"/>
            <a:chOff x="5761907" y="4788833"/>
            <a:chExt cx="3808405" cy="589473"/>
          </a:xfrm>
        </p:grpSpPr>
        <p:grpSp>
          <p:nvGrpSpPr>
            <p:cNvPr id="55" name="组合 54">
              <a:extLst>
                <a:ext uri="{FF2B5EF4-FFF2-40B4-BE49-F238E27FC236}">
                  <a16:creationId xmlns:a16="http://schemas.microsoft.com/office/drawing/2014/main" id="{B7FA4EEB-803C-49BE-8FEA-63A4E74664AD}"/>
                </a:ext>
              </a:extLst>
            </p:cNvPr>
            <p:cNvGrpSpPr/>
            <p:nvPr/>
          </p:nvGrpSpPr>
          <p:grpSpPr>
            <a:xfrm>
              <a:off x="5761907" y="4788833"/>
              <a:ext cx="676565" cy="589473"/>
              <a:chOff x="725726" y="1781746"/>
              <a:chExt cx="515267" cy="515267"/>
            </a:xfrm>
          </p:grpSpPr>
          <p:sp>
            <p:nvSpPr>
              <p:cNvPr id="57" name="椭圆 56">
                <a:extLst>
                  <a:ext uri="{FF2B5EF4-FFF2-40B4-BE49-F238E27FC236}">
                    <a16:creationId xmlns:a16="http://schemas.microsoft.com/office/drawing/2014/main" id="{7B5EBCF4-6EC9-4FB6-9BB3-3C680D3D9F7F}"/>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62" name="矩形 61">
                <a:extLst>
                  <a:ext uri="{FF2B5EF4-FFF2-40B4-BE49-F238E27FC236}">
                    <a16:creationId xmlns:a16="http://schemas.microsoft.com/office/drawing/2014/main" id="{A26D1B26-BBBC-401E-A00C-EFE7928E92C4}"/>
                  </a:ext>
                </a:extLst>
              </p:cNvPr>
              <p:cNvSpPr/>
              <p:nvPr/>
            </p:nvSpPr>
            <p:spPr>
              <a:xfrm>
                <a:off x="758952" y="1823935"/>
                <a:ext cx="455616"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05</a:t>
                </a:r>
                <a:endParaRPr lang="zh-CN" altLang="en-US" sz="2800" dirty="0">
                  <a:solidFill>
                    <a:schemeClr val="tx1">
                      <a:lumMod val="85000"/>
                      <a:lumOff val="15000"/>
                    </a:schemeClr>
                  </a:solidFill>
                  <a:latin typeface="Stencil" panose="040409050D0802020404" pitchFamily="82" charset="0"/>
                </a:endParaRPr>
              </a:p>
            </p:txBody>
          </p:sp>
        </p:grpSp>
        <p:sp>
          <p:nvSpPr>
            <p:cNvPr id="56" name="矩形 55">
              <a:extLst>
                <a:ext uri="{FF2B5EF4-FFF2-40B4-BE49-F238E27FC236}">
                  <a16:creationId xmlns:a16="http://schemas.microsoft.com/office/drawing/2014/main" id="{92BAFC65-3192-400E-AE42-D11865181565}"/>
                </a:ext>
              </a:extLst>
            </p:cNvPr>
            <p:cNvSpPr/>
            <p:nvPr/>
          </p:nvSpPr>
          <p:spPr>
            <a:xfrm>
              <a:off x="6481044" y="4821959"/>
              <a:ext cx="3089268" cy="523220"/>
            </a:xfrm>
            <a:prstGeom prst="rect">
              <a:avLst/>
            </a:prstGeom>
          </p:spPr>
          <p:txBody>
            <a:bodyPr wrap="squar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结论与展望</a:t>
              </a:r>
            </a:p>
          </p:txBody>
        </p:sp>
      </p:grpSp>
      <p:sp>
        <p:nvSpPr>
          <p:cNvPr id="66" name="文本占位符 1"/>
          <p:cNvSpPr txBox="1">
            <a:spLocks/>
          </p:cNvSpPr>
          <p:nvPr/>
        </p:nvSpPr>
        <p:spPr>
          <a:xfrm>
            <a:off x="425460" y="3724190"/>
            <a:ext cx="3330203"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000" b="1" i="1" dirty="0">
                <a:solidFill>
                  <a:schemeClr val="bg1"/>
                </a:solidFill>
                <a:latin typeface="Arial Black" panose="020B0A04020102020204" pitchFamily="34" charset="0"/>
              </a:rPr>
              <a:t>CONTENTS</a:t>
            </a:r>
          </a:p>
        </p:txBody>
      </p:sp>
      <p:grpSp>
        <p:nvGrpSpPr>
          <p:cNvPr id="28" name="组合 27">
            <a:extLst>
              <a:ext uri="{FF2B5EF4-FFF2-40B4-BE49-F238E27FC236}">
                <a16:creationId xmlns:a16="http://schemas.microsoft.com/office/drawing/2014/main" id="{66821B98-84DA-46CC-8E65-D04A43D80E4C}"/>
              </a:ext>
            </a:extLst>
          </p:cNvPr>
          <p:cNvGrpSpPr/>
          <p:nvPr/>
        </p:nvGrpSpPr>
        <p:grpSpPr>
          <a:xfrm>
            <a:off x="6478031" y="3786339"/>
            <a:ext cx="4885623" cy="954107"/>
            <a:chOff x="5729886" y="3521916"/>
            <a:chExt cx="4885623" cy="954107"/>
          </a:xfrm>
        </p:grpSpPr>
        <p:grpSp>
          <p:nvGrpSpPr>
            <p:cNvPr id="29" name="组合 28">
              <a:extLst>
                <a:ext uri="{FF2B5EF4-FFF2-40B4-BE49-F238E27FC236}">
                  <a16:creationId xmlns:a16="http://schemas.microsoft.com/office/drawing/2014/main" id="{2B2E83D2-0D24-4832-8098-D036A4BD3818}"/>
                </a:ext>
              </a:extLst>
            </p:cNvPr>
            <p:cNvGrpSpPr/>
            <p:nvPr/>
          </p:nvGrpSpPr>
          <p:grpSpPr>
            <a:xfrm>
              <a:off x="5729886" y="3689095"/>
              <a:ext cx="677509" cy="589473"/>
              <a:chOff x="725726" y="1781746"/>
              <a:chExt cx="515267" cy="515267"/>
            </a:xfrm>
          </p:grpSpPr>
          <p:sp>
            <p:nvSpPr>
              <p:cNvPr id="31" name="椭圆 30">
                <a:extLst>
                  <a:ext uri="{FF2B5EF4-FFF2-40B4-BE49-F238E27FC236}">
                    <a16:creationId xmlns:a16="http://schemas.microsoft.com/office/drawing/2014/main" id="{850DE1EA-3444-4C21-8B3B-910D5457EB91}"/>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0" i="0" u="none" strike="noStrike" cap="none" normalizeH="0" baseline="0">
                  <a:ln>
                    <a:noFill/>
                  </a:ln>
                  <a:solidFill>
                    <a:schemeClr val="tx1">
                      <a:lumMod val="85000"/>
                      <a:lumOff val="15000"/>
                    </a:schemeClr>
                  </a:solidFill>
                  <a:effectLst/>
                  <a:latin typeface="Palatino" charset="0"/>
                  <a:ea typeface="华文宋体" charset="-122"/>
                  <a:sym typeface="Palatino" charset="0"/>
                </a:endParaRPr>
              </a:p>
            </p:txBody>
          </p:sp>
          <p:sp>
            <p:nvSpPr>
              <p:cNvPr id="32" name="矩形 31">
                <a:extLst>
                  <a:ext uri="{FF2B5EF4-FFF2-40B4-BE49-F238E27FC236}">
                    <a16:creationId xmlns:a16="http://schemas.microsoft.com/office/drawing/2014/main" id="{0B6853A7-9475-407B-B837-49CBBA0275EB}"/>
                  </a:ext>
                </a:extLst>
              </p:cNvPr>
              <p:cNvSpPr/>
              <p:nvPr/>
            </p:nvSpPr>
            <p:spPr>
              <a:xfrm>
                <a:off x="759877" y="1823935"/>
                <a:ext cx="453762" cy="457354"/>
              </a:xfrm>
              <a:prstGeom prst="rect">
                <a:avLst/>
              </a:prstGeom>
            </p:spPr>
            <p:txBody>
              <a:bodyPr wrap="none">
                <a:spAutoFit/>
              </a:bodyPr>
              <a:lstStyle/>
              <a:p>
                <a:pPr algn="just"/>
                <a:r>
                  <a:rPr lang="en-US" altLang="zh-CN" sz="2800" dirty="0">
                    <a:solidFill>
                      <a:schemeClr val="tx1">
                        <a:lumMod val="85000"/>
                        <a:lumOff val="15000"/>
                      </a:schemeClr>
                    </a:solidFill>
                    <a:latin typeface="Stencil" panose="040409050D0802020404" pitchFamily="82" charset="0"/>
                  </a:rPr>
                  <a:t>04</a:t>
                </a:r>
                <a:endParaRPr lang="zh-CN" altLang="en-US" sz="2800" dirty="0">
                  <a:solidFill>
                    <a:schemeClr val="tx1">
                      <a:lumMod val="85000"/>
                      <a:lumOff val="15000"/>
                    </a:schemeClr>
                  </a:solidFill>
                  <a:latin typeface="Stencil" panose="040409050D0802020404" pitchFamily="82" charset="0"/>
                </a:endParaRPr>
              </a:p>
            </p:txBody>
          </p:sp>
        </p:grpSp>
        <p:sp>
          <p:nvSpPr>
            <p:cNvPr id="30" name="矩形 29">
              <a:extLst>
                <a:ext uri="{FF2B5EF4-FFF2-40B4-BE49-F238E27FC236}">
                  <a16:creationId xmlns:a16="http://schemas.microsoft.com/office/drawing/2014/main" id="{BFAF9F9C-4E20-4E16-AF6E-F517AC3645CB}"/>
                </a:ext>
              </a:extLst>
            </p:cNvPr>
            <p:cNvSpPr/>
            <p:nvPr/>
          </p:nvSpPr>
          <p:spPr>
            <a:xfrm>
              <a:off x="6481044" y="3521916"/>
              <a:ext cx="4134465" cy="954107"/>
            </a:xfrm>
            <a:prstGeom prst="rect">
              <a:avLst/>
            </a:prstGeom>
          </p:spPr>
          <p:txBody>
            <a:bodyPr wrap="none">
              <a:spAutoFit/>
            </a:bodyPr>
            <a:lstStyle/>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基于卡尔曼滤波器的隐私</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保护联邦学习优化方法</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1800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6402715"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3.4.2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9AB5D750-8416-45D4-A89B-9E2F2C4EBB88}"/>
              </a:ext>
            </a:extLst>
          </p:cNvPr>
          <p:cNvSpPr txBox="1"/>
          <p:nvPr/>
        </p:nvSpPr>
        <p:spPr>
          <a:xfrm>
            <a:off x="9226712" y="5051443"/>
            <a:ext cx="1809750" cy="338554"/>
          </a:xfrm>
          <a:prstGeom prst="rect">
            <a:avLst/>
          </a:prstGeom>
          <a:noFill/>
        </p:spPr>
        <p:txBody>
          <a:bodyPr wrap="square">
            <a:spAutoFit/>
          </a:bodyPr>
          <a:lstStyle/>
          <a:p>
            <a:r>
              <a:rPr lang="en-US" altLang="zh-CN" sz="1600" kern="0" dirty="0">
                <a:solidFill>
                  <a:prstClr val="black">
                    <a:lumMod val="95000"/>
                    <a:lumOff val="5000"/>
                  </a:prstClr>
                </a:solidFill>
                <a:latin typeface="微软雅黑" panose="020B0503020204020204" pitchFamily="34" charset="-122"/>
                <a:ea typeface="微软雅黑" panose="020B0503020204020204" pitchFamily="34" charset="-122"/>
              </a:rPr>
              <a:t>CNN-MINIST</a:t>
            </a:r>
            <a:endParaRPr lang="zh-CN" altLang="en-US" sz="1600" dirty="0"/>
          </a:p>
        </p:txBody>
      </p:sp>
      <p:sp>
        <p:nvSpPr>
          <p:cNvPr id="13" name="文本框 12">
            <a:extLst>
              <a:ext uri="{FF2B5EF4-FFF2-40B4-BE49-F238E27FC236}">
                <a16:creationId xmlns:a16="http://schemas.microsoft.com/office/drawing/2014/main" id="{8F740561-7C42-4587-9650-4D4FA0FE3D0C}"/>
              </a:ext>
            </a:extLst>
          </p:cNvPr>
          <p:cNvSpPr txBox="1"/>
          <p:nvPr/>
        </p:nvSpPr>
        <p:spPr>
          <a:xfrm>
            <a:off x="5495607" y="5051417"/>
            <a:ext cx="1809750" cy="338554"/>
          </a:xfrm>
          <a:prstGeom prst="rect">
            <a:avLst/>
          </a:prstGeom>
          <a:noFill/>
        </p:spPr>
        <p:txBody>
          <a:bodyPr wrap="square">
            <a:spAutoFit/>
          </a:bodyPr>
          <a:lstStyle/>
          <a:p>
            <a:r>
              <a:rPr lang="en-US" altLang="zh-CN" sz="1600" kern="0" dirty="0">
                <a:solidFill>
                  <a:prstClr val="black">
                    <a:lumMod val="95000"/>
                    <a:lumOff val="5000"/>
                  </a:prstClr>
                </a:solidFill>
                <a:latin typeface="微软雅黑" panose="020B0503020204020204" pitchFamily="34" charset="-122"/>
                <a:ea typeface="微软雅黑" panose="020B0503020204020204" pitchFamily="34" charset="-122"/>
              </a:rPr>
              <a:t>MLP-MINIST</a:t>
            </a:r>
            <a:endParaRPr lang="zh-CN" altLang="en-US" sz="1600" dirty="0"/>
          </a:p>
        </p:txBody>
      </p:sp>
      <p:sp>
        <p:nvSpPr>
          <p:cNvPr id="14" name="文本框 13">
            <a:extLst>
              <a:ext uri="{FF2B5EF4-FFF2-40B4-BE49-F238E27FC236}">
                <a16:creationId xmlns:a16="http://schemas.microsoft.com/office/drawing/2014/main" id="{7014EA4F-7E3B-4698-BBBB-44851D4A324E}"/>
              </a:ext>
            </a:extLst>
          </p:cNvPr>
          <p:cNvSpPr txBox="1"/>
          <p:nvPr/>
        </p:nvSpPr>
        <p:spPr>
          <a:xfrm>
            <a:off x="1695207" y="5054760"/>
            <a:ext cx="2031446" cy="338554"/>
          </a:xfrm>
          <a:prstGeom prst="rect">
            <a:avLst/>
          </a:prstGeom>
          <a:noFill/>
        </p:spPr>
        <p:txBody>
          <a:bodyPr wrap="square">
            <a:spAutoFit/>
          </a:bodyPr>
          <a:lstStyle/>
          <a:p>
            <a:r>
              <a:rPr lang="en-US" altLang="zh-CN" sz="1600" kern="0" dirty="0">
                <a:solidFill>
                  <a:prstClr val="black">
                    <a:lumMod val="95000"/>
                    <a:lumOff val="5000"/>
                  </a:prstClr>
                </a:solidFill>
                <a:latin typeface="微软雅黑" panose="020B0503020204020204" pitchFamily="34" charset="-122"/>
                <a:ea typeface="微软雅黑" panose="020B0503020204020204" pitchFamily="34" charset="-122"/>
              </a:rPr>
              <a:t>CNN-CIFAR10</a:t>
            </a:r>
            <a:endParaRPr lang="zh-CN" altLang="en-US" sz="1600" dirty="0"/>
          </a:p>
        </p:txBody>
      </p:sp>
      <p:sp>
        <p:nvSpPr>
          <p:cNvPr id="16" name="文本框 15">
            <a:extLst>
              <a:ext uri="{FF2B5EF4-FFF2-40B4-BE49-F238E27FC236}">
                <a16:creationId xmlns:a16="http://schemas.microsoft.com/office/drawing/2014/main" id="{6489DB62-3033-4E25-9312-33AB227A16E1}"/>
              </a:ext>
            </a:extLst>
          </p:cNvPr>
          <p:cNvSpPr txBox="1"/>
          <p:nvPr/>
        </p:nvSpPr>
        <p:spPr>
          <a:xfrm>
            <a:off x="611665" y="5774944"/>
            <a:ext cx="10968669" cy="458908"/>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zh-CN" altLang="en-US" kern="0" dirty="0">
                <a:latin typeface="微软雅黑" panose="020B0503020204020204" pitchFamily="34" charset="-122"/>
                <a:ea typeface="微软雅黑" panose="020B0503020204020204" pitchFamily="34" charset="-122"/>
              </a:rPr>
              <a:t>卡尔曼滤波器能够有效过滤梯度中的噪声，进而使其更加准确并且稳定。</a:t>
            </a:r>
            <a:endParaRPr lang="en-US" altLang="zh-CN" kern="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04A9FDF-214F-4C76-BEA9-5E9BE96F1455}"/>
              </a:ext>
            </a:extLst>
          </p:cNvPr>
          <p:cNvSpPr txBox="1"/>
          <p:nvPr/>
        </p:nvSpPr>
        <p:spPr>
          <a:xfrm>
            <a:off x="670561" y="1133097"/>
            <a:ext cx="11302365" cy="879664"/>
          </a:xfrm>
          <a:prstGeom prst="rect">
            <a:avLst/>
          </a:prstGeom>
          <a:noFill/>
        </p:spPr>
        <p:txBody>
          <a:bodyPr wrap="square">
            <a:spAutoFit/>
          </a:bodyPr>
          <a:lstStyle/>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为了验证卡尔曼滤波器能够有效过滤噪声，在三种不同模型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数据组合下（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CNN-CIAFAR10</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MLP-MINIST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CNN-MINIST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）进行了实验，并绘制其梯度变化曲线。</a:t>
            </a:r>
            <a:endParaRPr lang="zh-CN" altLang="en-US" dirty="0"/>
          </a:p>
        </p:txBody>
      </p:sp>
      <p:pic>
        <p:nvPicPr>
          <p:cNvPr id="5" name="图片 4">
            <a:extLst>
              <a:ext uri="{FF2B5EF4-FFF2-40B4-BE49-F238E27FC236}">
                <a16:creationId xmlns:a16="http://schemas.microsoft.com/office/drawing/2014/main" id="{FDFD4B74-F03D-4696-ACF5-E960D4547417}"/>
              </a:ext>
            </a:extLst>
          </p:cNvPr>
          <p:cNvPicPr>
            <a:picLocks noChangeAspect="1"/>
          </p:cNvPicPr>
          <p:nvPr/>
        </p:nvPicPr>
        <p:blipFill rotWithShape="1">
          <a:blip r:embed="rId2"/>
          <a:srcRect r="1019" b="464"/>
          <a:stretch/>
        </p:blipFill>
        <p:spPr>
          <a:xfrm>
            <a:off x="351155" y="2094815"/>
            <a:ext cx="3911959" cy="2870166"/>
          </a:xfrm>
          <a:prstGeom prst="rect">
            <a:avLst/>
          </a:prstGeom>
        </p:spPr>
      </p:pic>
      <p:pic>
        <p:nvPicPr>
          <p:cNvPr id="6" name="图片 5">
            <a:extLst>
              <a:ext uri="{FF2B5EF4-FFF2-40B4-BE49-F238E27FC236}">
                <a16:creationId xmlns:a16="http://schemas.microsoft.com/office/drawing/2014/main" id="{9A00B6F2-9553-444F-BEDA-926D378E2A4F}"/>
              </a:ext>
            </a:extLst>
          </p:cNvPr>
          <p:cNvPicPr>
            <a:picLocks noChangeAspect="1"/>
          </p:cNvPicPr>
          <p:nvPr/>
        </p:nvPicPr>
        <p:blipFill rotWithShape="1">
          <a:blip r:embed="rId3"/>
          <a:srcRect r="2657" b="1033"/>
          <a:stretch/>
        </p:blipFill>
        <p:spPr>
          <a:xfrm>
            <a:off x="4136310" y="2043332"/>
            <a:ext cx="3729079" cy="2921649"/>
          </a:xfrm>
          <a:prstGeom prst="rect">
            <a:avLst/>
          </a:prstGeom>
        </p:spPr>
      </p:pic>
      <p:pic>
        <p:nvPicPr>
          <p:cNvPr id="7" name="图片 6">
            <a:extLst>
              <a:ext uri="{FF2B5EF4-FFF2-40B4-BE49-F238E27FC236}">
                <a16:creationId xmlns:a16="http://schemas.microsoft.com/office/drawing/2014/main" id="{81BCE734-BAB0-42BA-B638-9D2FB122E90D}"/>
              </a:ext>
            </a:extLst>
          </p:cNvPr>
          <p:cNvPicPr>
            <a:picLocks noChangeAspect="1"/>
          </p:cNvPicPr>
          <p:nvPr/>
        </p:nvPicPr>
        <p:blipFill>
          <a:blip r:embed="rId4"/>
          <a:stretch>
            <a:fillRect/>
          </a:stretch>
        </p:blipFill>
        <p:spPr>
          <a:xfrm>
            <a:off x="7865388" y="1995696"/>
            <a:ext cx="3656051" cy="2977609"/>
          </a:xfrm>
          <a:prstGeom prst="rect">
            <a:avLst/>
          </a:prstGeom>
        </p:spPr>
      </p:pic>
    </p:spTree>
    <p:extLst>
      <p:ext uri="{BB962C8B-B14F-4D97-AF65-F5344CB8AC3E}">
        <p14:creationId xmlns:p14="http://schemas.microsoft.com/office/powerpoint/2010/main" val="335213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6470669"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3.4.2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1F346AF5-2AA2-4E5B-B518-6FA1D60DBC74}"/>
              </a:ext>
            </a:extLst>
          </p:cNvPr>
          <p:cNvPicPr>
            <a:picLocks noChangeAspect="1"/>
          </p:cNvPicPr>
          <p:nvPr/>
        </p:nvPicPr>
        <p:blipFill rotWithShape="1">
          <a:blip r:embed="rId3"/>
          <a:srcRect l="-1" r="-53" b="12859"/>
          <a:stretch/>
        </p:blipFill>
        <p:spPr>
          <a:xfrm>
            <a:off x="479425" y="2480750"/>
            <a:ext cx="11332579" cy="3175195"/>
          </a:xfrm>
          <a:prstGeom prst="rect">
            <a:avLst/>
          </a:prstGeom>
        </p:spPr>
      </p:pic>
      <p:sp>
        <p:nvSpPr>
          <p:cNvPr id="31" name="文本框 30">
            <a:extLst>
              <a:ext uri="{FF2B5EF4-FFF2-40B4-BE49-F238E27FC236}">
                <a16:creationId xmlns:a16="http://schemas.microsoft.com/office/drawing/2014/main" id="{3673A64E-893C-4132-B889-E96917DDB738}"/>
              </a:ext>
            </a:extLst>
          </p:cNvPr>
          <p:cNvSpPr txBox="1"/>
          <p:nvPr/>
        </p:nvSpPr>
        <p:spPr>
          <a:xfrm>
            <a:off x="640821" y="5888293"/>
            <a:ext cx="11009785" cy="369332"/>
          </a:xfrm>
          <a:prstGeom prst="rect">
            <a:avLst/>
          </a:prstGeom>
          <a:noFill/>
        </p:spPr>
        <p:txBody>
          <a:bodyPr wrap="square">
            <a:spAutoFit/>
          </a:bodyPr>
          <a:lstStyle/>
          <a:p>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算法在模型的收敛速度以及收敛精度上都要优于传统</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F58A714-D6A9-40E5-A9C7-C4162F7E7BBC}"/>
              </a:ext>
            </a:extLst>
          </p:cNvPr>
          <p:cNvSpPr txBox="1"/>
          <p:nvPr/>
        </p:nvSpPr>
        <p:spPr>
          <a:xfrm>
            <a:off x="765811" y="1202055"/>
            <a:ext cx="11302365" cy="879664"/>
          </a:xfrm>
          <a:prstGeom prst="rect">
            <a:avLst/>
          </a:prstGeom>
          <a:noFill/>
        </p:spPr>
        <p:txBody>
          <a:bodyPr wrap="square">
            <a:spAutoFit/>
          </a:bodyPr>
          <a:lstStyle/>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为了验证</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算法的效果，在三种不同模型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数据组合下（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MLP-MINIST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CNN-MINIST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CNN-CIAFAR10</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）进行实验，结果如下：</a:t>
            </a:r>
            <a:endParaRPr lang="zh-CN" altLang="en-US" dirty="0"/>
          </a:p>
        </p:txBody>
      </p:sp>
    </p:spTree>
    <p:extLst>
      <p:ext uri="{BB962C8B-B14F-4D97-AF65-F5344CB8AC3E}">
        <p14:creationId xmlns:p14="http://schemas.microsoft.com/office/powerpoint/2010/main" val="123490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602082"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3.4.2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49B3870-E00C-48A2-B691-0B65F7CF0774}"/>
              </a:ext>
            </a:extLst>
          </p:cNvPr>
          <p:cNvPicPr>
            <a:picLocks noChangeAspect="1"/>
          </p:cNvPicPr>
          <p:nvPr/>
        </p:nvPicPr>
        <p:blipFill>
          <a:blip r:embed="rId3"/>
          <a:stretch>
            <a:fillRect/>
          </a:stretch>
        </p:blipFill>
        <p:spPr>
          <a:xfrm>
            <a:off x="493919" y="1106155"/>
            <a:ext cx="5602082" cy="1817205"/>
          </a:xfrm>
          <a:prstGeom prst="rect">
            <a:avLst/>
          </a:prstGeom>
        </p:spPr>
      </p:pic>
      <p:pic>
        <p:nvPicPr>
          <p:cNvPr id="4" name="图片 3">
            <a:extLst>
              <a:ext uri="{FF2B5EF4-FFF2-40B4-BE49-F238E27FC236}">
                <a16:creationId xmlns:a16="http://schemas.microsoft.com/office/drawing/2014/main" id="{C4BD5F14-D5A2-4B0A-B051-8A39B8DC8CE2}"/>
              </a:ext>
            </a:extLst>
          </p:cNvPr>
          <p:cNvPicPr>
            <a:picLocks noChangeAspect="1"/>
          </p:cNvPicPr>
          <p:nvPr/>
        </p:nvPicPr>
        <p:blipFill>
          <a:blip r:embed="rId4"/>
          <a:stretch>
            <a:fillRect/>
          </a:stretch>
        </p:blipFill>
        <p:spPr>
          <a:xfrm>
            <a:off x="408194" y="2923360"/>
            <a:ext cx="5687806" cy="1862380"/>
          </a:xfrm>
          <a:prstGeom prst="rect">
            <a:avLst/>
          </a:prstGeom>
        </p:spPr>
      </p:pic>
      <p:pic>
        <p:nvPicPr>
          <p:cNvPr id="5" name="图片 4">
            <a:extLst>
              <a:ext uri="{FF2B5EF4-FFF2-40B4-BE49-F238E27FC236}">
                <a16:creationId xmlns:a16="http://schemas.microsoft.com/office/drawing/2014/main" id="{A434DCA4-5FA0-4B33-BDE8-AF786111D1C3}"/>
              </a:ext>
            </a:extLst>
          </p:cNvPr>
          <p:cNvPicPr>
            <a:picLocks noChangeAspect="1"/>
          </p:cNvPicPr>
          <p:nvPr/>
        </p:nvPicPr>
        <p:blipFill>
          <a:blip r:embed="rId5"/>
          <a:stretch>
            <a:fillRect/>
          </a:stretch>
        </p:blipFill>
        <p:spPr>
          <a:xfrm>
            <a:off x="408194" y="4907600"/>
            <a:ext cx="5687806" cy="1914432"/>
          </a:xfrm>
          <a:prstGeom prst="rect">
            <a:avLst/>
          </a:prstGeom>
        </p:spPr>
      </p:pic>
      <p:sp>
        <p:nvSpPr>
          <p:cNvPr id="10" name="文本框 9">
            <a:extLst>
              <a:ext uri="{FF2B5EF4-FFF2-40B4-BE49-F238E27FC236}">
                <a16:creationId xmlns:a16="http://schemas.microsoft.com/office/drawing/2014/main" id="{9DAEF6FD-03C6-485E-AF85-4DC43523408E}"/>
              </a:ext>
            </a:extLst>
          </p:cNvPr>
          <p:cNvSpPr txBox="1"/>
          <p:nvPr/>
        </p:nvSpPr>
        <p:spPr>
          <a:xfrm>
            <a:off x="6296931" y="4991291"/>
            <a:ext cx="5486875" cy="923330"/>
          </a:xfrm>
          <a:prstGeom prst="rect">
            <a:avLst/>
          </a:prstGeom>
          <a:noFill/>
        </p:spPr>
        <p:txBody>
          <a:bodyPr wrap="square">
            <a:spAutoFit/>
          </a:bodyPr>
          <a:lstStyle/>
          <a:p>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所添加的高斯噪声方差越大，则</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算法相较于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DPSGD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算法的提升越大，效果就越好。</a:t>
            </a:r>
            <a:endParaRPr lang="zh-CN" altLang="en-US" dirty="0"/>
          </a:p>
        </p:txBody>
      </p:sp>
      <p:pic>
        <p:nvPicPr>
          <p:cNvPr id="7" name="图片 6">
            <a:extLst>
              <a:ext uri="{FF2B5EF4-FFF2-40B4-BE49-F238E27FC236}">
                <a16:creationId xmlns:a16="http://schemas.microsoft.com/office/drawing/2014/main" id="{F36FD087-9E22-44A1-B399-8196DBE4F09D}"/>
              </a:ext>
            </a:extLst>
          </p:cNvPr>
          <p:cNvPicPr>
            <a:picLocks noChangeAspect="1"/>
          </p:cNvPicPr>
          <p:nvPr/>
        </p:nvPicPr>
        <p:blipFill>
          <a:blip r:embed="rId6"/>
          <a:stretch>
            <a:fillRect/>
          </a:stretch>
        </p:blipFill>
        <p:spPr>
          <a:xfrm>
            <a:off x="6296931" y="1303289"/>
            <a:ext cx="5486875" cy="2979678"/>
          </a:xfrm>
          <a:prstGeom prst="rect">
            <a:avLst/>
          </a:prstGeom>
        </p:spPr>
      </p:pic>
    </p:spTree>
    <p:extLst>
      <p:ext uri="{BB962C8B-B14F-4D97-AF65-F5344CB8AC3E}">
        <p14:creationId xmlns:p14="http://schemas.microsoft.com/office/powerpoint/2010/main" val="388984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384819"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3.4.2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算法小结</a:t>
            </a:r>
          </a:p>
        </p:txBody>
      </p:sp>
      <p:sp>
        <p:nvSpPr>
          <p:cNvPr id="8" name="文本框 7">
            <a:extLst>
              <a:ext uri="{FF2B5EF4-FFF2-40B4-BE49-F238E27FC236}">
                <a16:creationId xmlns:a16="http://schemas.microsoft.com/office/drawing/2014/main" id="{1CD0DA0E-04DB-4EB6-8F40-0DDD6E29F379}"/>
              </a:ext>
            </a:extLst>
          </p:cNvPr>
          <p:cNvSpPr txBox="1"/>
          <p:nvPr/>
        </p:nvSpPr>
        <p:spPr>
          <a:xfrm>
            <a:off x="927526" y="1322521"/>
            <a:ext cx="10114332" cy="879664"/>
          </a:xfrm>
          <a:prstGeom prst="rect">
            <a:avLst/>
          </a:prstGeom>
          <a:noFill/>
        </p:spPr>
        <p:txBody>
          <a:bodyPr wrap="square">
            <a:spAutoFit/>
          </a:bodyPr>
          <a:lstStyle/>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算法基于梯度线性变化的假设，利用卡尔曼滤波器来过滤模型训练过程中添加高斯噪声的梯度信息，以实现更好地隐私效用权衡。基于实验结果分析可以得出如下结论：</a:t>
            </a:r>
            <a:endParaRPr lang="zh-CN" altLang="en-US" dirty="0"/>
          </a:p>
        </p:txBody>
      </p:sp>
      <p:sp>
        <p:nvSpPr>
          <p:cNvPr id="13" name="文本框 12">
            <a:extLst>
              <a:ext uri="{FF2B5EF4-FFF2-40B4-BE49-F238E27FC236}">
                <a16:creationId xmlns:a16="http://schemas.microsoft.com/office/drawing/2014/main" id="{DE0254A2-F83C-40C5-84EF-4276C5E43290}"/>
              </a:ext>
            </a:extLst>
          </p:cNvPr>
          <p:cNvSpPr txBox="1"/>
          <p:nvPr/>
        </p:nvSpPr>
        <p:spPr>
          <a:xfrm>
            <a:off x="1107048" y="2496006"/>
            <a:ext cx="9583838" cy="4078039"/>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n"/>
            </a:pPr>
            <a:r>
              <a:rPr lang="zh-CN" altLang="en-US" b="1" dirty="0">
                <a:latin typeface="字魂105号-简雅黑" panose="00000500000000000000" pitchFamily="2" charset="-122"/>
                <a:ea typeface="字魂105号-简雅黑" panose="00000500000000000000" pitchFamily="2" charset="-122"/>
                <a:sym typeface="字魂105号-简雅黑" panose="00000500000000000000" pitchFamily="2" charset="-122"/>
              </a:rPr>
              <a:t>结论</a:t>
            </a:r>
            <a:r>
              <a:rPr lang="en-US" altLang="zh-CN" b="1" dirty="0">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zh-CN" altLang="en-US" b="1" kern="0" dirty="0">
                <a:latin typeface="微软雅黑" panose="020B0503020204020204" pitchFamily="34" charset="-122"/>
                <a:ea typeface="微软雅黑" panose="020B0503020204020204" pitchFamily="34" charset="-122"/>
              </a:rPr>
              <a:t>卡尔曼滤波器能够有效过滤梯度中的噪声，使其更加准确并且稳定，与全局梯度更加接近。</a:t>
            </a:r>
            <a:endParaRPr lang="en-US" altLang="zh-CN" b="1" kern="0"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endParaRPr lang="en-US" altLang="zh-CN" b="1" kern="0"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en-US" altLang="zh-CN"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在模型的收敛速度以及最终的收敛精度上都要优于传统</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DPSGD</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算法。</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endParaRPr lang="en-US" altLang="zh-CN" dirty="0"/>
          </a:p>
          <a:p>
            <a:pPr marL="285750" indent="-285750">
              <a:lnSpc>
                <a:spcPct val="150000"/>
              </a:lnSpc>
              <a:spcAft>
                <a:spcPts val="600"/>
              </a:spcAft>
              <a:buFont typeface="Wingdings" panose="05000000000000000000" pitchFamily="2" charset="2"/>
              <a:buChar char="n"/>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在</a:t>
            </a:r>
            <a:r>
              <a:rPr lang="en-US" altLang="zh-CN"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DPSGD</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场景下，</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所添加的高斯噪声方差越大，则</a:t>
            </a:r>
            <a:r>
              <a:rPr lang="en-US" altLang="zh-CN" b="1"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算法相较于</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DPSGD</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算法的提升越大，效果就越好。</a:t>
            </a:r>
            <a:endParaRPr lang="zh-CN" altLang="en-US" dirty="0"/>
          </a:p>
          <a:p>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1326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506" y="357483"/>
            <a:ext cx="5843266"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72694B0-A074-4484-BDC6-773E0F34F1D8}"/>
              </a:ext>
            </a:extLst>
          </p:cNvPr>
          <p:cNvSpPr txBox="1"/>
          <p:nvPr/>
        </p:nvSpPr>
        <p:spPr>
          <a:xfrm>
            <a:off x="723899" y="1222706"/>
            <a:ext cx="10477500" cy="879664"/>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为了验证超调噪声线性波动假设的合理性，分别采用</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KF</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方法和</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PID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方法对差分隐私场景下的超调噪声波动过程进行了实验，实验结果如下：</a:t>
            </a:r>
            <a:endParaRPr lang="zh-CN" altLang="en-US" dirty="0"/>
          </a:p>
        </p:txBody>
      </p:sp>
      <p:sp>
        <p:nvSpPr>
          <p:cNvPr id="8" name="文本框 7">
            <a:extLst>
              <a:ext uri="{FF2B5EF4-FFF2-40B4-BE49-F238E27FC236}">
                <a16:creationId xmlns:a16="http://schemas.microsoft.com/office/drawing/2014/main" id="{B6E2B135-0963-4A9A-BBC0-628FB660E5D9}"/>
              </a:ext>
            </a:extLst>
          </p:cNvPr>
          <p:cNvSpPr txBox="1"/>
          <p:nvPr/>
        </p:nvSpPr>
        <p:spPr>
          <a:xfrm>
            <a:off x="723899" y="5903619"/>
            <a:ext cx="11287125" cy="458908"/>
          </a:xfrm>
          <a:prstGeom prst="rect">
            <a:avLst/>
          </a:prstGeom>
          <a:noFill/>
        </p:spPr>
        <p:txBody>
          <a:bodyPr wrap="square">
            <a:spAutoFit/>
          </a:bodyPr>
          <a:lstStyle/>
          <a:p>
            <a:pPr>
              <a:lnSpc>
                <a:spcPct val="150000"/>
              </a:lnSpc>
              <a:spcAft>
                <a:spcPts val="600"/>
              </a:spcAft>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：在基于差分隐私的动量优化方法中，相较于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PID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方法，卡尔曼滤波器能够更为有效地过滤超调噪声。</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99B21F7-8D83-4DFA-B52B-F178D91BF03D}"/>
              </a:ext>
            </a:extLst>
          </p:cNvPr>
          <p:cNvPicPr>
            <a:picLocks noChangeAspect="1"/>
          </p:cNvPicPr>
          <p:nvPr/>
        </p:nvPicPr>
        <p:blipFill>
          <a:blip r:embed="rId3"/>
          <a:stretch>
            <a:fillRect/>
          </a:stretch>
        </p:blipFill>
        <p:spPr>
          <a:xfrm>
            <a:off x="1338760" y="2102370"/>
            <a:ext cx="8919665" cy="3729848"/>
          </a:xfrm>
          <a:prstGeom prst="rect">
            <a:avLst/>
          </a:prstGeom>
        </p:spPr>
      </p:pic>
    </p:spTree>
    <p:extLst>
      <p:ext uri="{BB962C8B-B14F-4D97-AF65-F5344CB8AC3E}">
        <p14:creationId xmlns:p14="http://schemas.microsoft.com/office/powerpoint/2010/main" val="48334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843266"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72694B0-A074-4484-BDC6-773E0F34F1D8}"/>
              </a:ext>
            </a:extLst>
          </p:cNvPr>
          <p:cNvSpPr txBox="1"/>
          <p:nvPr/>
        </p:nvSpPr>
        <p:spPr>
          <a:xfrm>
            <a:off x="880943" y="5601224"/>
            <a:ext cx="10948476" cy="874407"/>
          </a:xfrm>
          <a:prstGeom prst="rect">
            <a:avLst/>
          </a:prstGeom>
          <a:noFill/>
        </p:spPr>
        <p:txBody>
          <a:bodyPr wrap="square">
            <a:spAutoFit/>
          </a:bodyPr>
          <a:lstStyle/>
          <a:p>
            <a:pPr>
              <a:lnSpc>
                <a:spcPct val="150000"/>
              </a:lnSpc>
              <a:spcAft>
                <a:spcPts val="600"/>
              </a:spcAft>
            </a:pPr>
            <a:r>
              <a:rPr lang="zh-CN" altLang="en-US" kern="0" dirty="0">
                <a:latin typeface="微软雅黑" panose="020B0503020204020204" pitchFamily="34" charset="-122"/>
                <a:ea typeface="微软雅黑" panose="020B0503020204020204" pitchFamily="34" charset="-122"/>
              </a:rPr>
              <a:t>结论</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 </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算法可以有效缓解动量更新所带来的超调问题，在模型收敛的后期可以稳定收敛速率，提升最终的收敛精度。</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1E52FA8-08FF-4D6C-84C1-F79532AF3BAA}"/>
              </a:ext>
            </a:extLst>
          </p:cNvPr>
          <p:cNvPicPr>
            <a:picLocks noChangeAspect="1"/>
          </p:cNvPicPr>
          <p:nvPr/>
        </p:nvPicPr>
        <p:blipFill>
          <a:blip r:embed="rId3"/>
          <a:stretch>
            <a:fillRect/>
          </a:stretch>
        </p:blipFill>
        <p:spPr>
          <a:xfrm>
            <a:off x="880943" y="2197383"/>
            <a:ext cx="10239613" cy="3282384"/>
          </a:xfrm>
          <a:prstGeom prst="rect">
            <a:avLst/>
          </a:prstGeom>
        </p:spPr>
      </p:pic>
      <p:sp>
        <p:nvSpPr>
          <p:cNvPr id="6" name="文本框 5">
            <a:extLst>
              <a:ext uri="{FF2B5EF4-FFF2-40B4-BE49-F238E27FC236}">
                <a16:creationId xmlns:a16="http://schemas.microsoft.com/office/drawing/2014/main" id="{13B4FDE1-7DEE-47E3-9E46-D333F7D332E5}"/>
              </a:ext>
            </a:extLst>
          </p:cNvPr>
          <p:cNvSpPr txBox="1"/>
          <p:nvPr/>
        </p:nvSpPr>
        <p:spPr>
          <a:xfrm>
            <a:off x="761999" y="1256991"/>
            <a:ext cx="10477500" cy="879664"/>
          </a:xfrm>
          <a:prstGeom prst="rect">
            <a:avLst/>
          </a:prstGeom>
          <a:noFill/>
        </p:spPr>
        <p:txBody>
          <a:bodyPr wrap="square">
            <a:spAutoFit/>
          </a:bodyPr>
          <a:lstStyle/>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为了验证</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算法的效果，在三种不同模型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数据组合下（</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MLP-MINIST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CNN-MINIST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CNN-CIAFAR10</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）进行实验，结果如下：</a:t>
            </a:r>
            <a:endParaRPr lang="zh-CN" altLang="en-US" dirty="0"/>
          </a:p>
        </p:txBody>
      </p:sp>
    </p:spTree>
    <p:extLst>
      <p:ext uri="{BB962C8B-B14F-4D97-AF65-F5344CB8AC3E}">
        <p14:creationId xmlns:p14="http://schemas.microsoft.com/office/powerpoint/2010/main" val="76866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843266"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实验结果</a:t>
            </a: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D595306-05DE-4CC9-AC06-2D8031E9E4DC}"/>
              </a:ext>
            </a:extLst>
          </p:cNvPr>
          <p:cNvSpPr txBox="1"/>
          <p:nvPr/>
        </p:nvSpPr>
        <p:spPr>
          <a:xfrm>
            <a:off x="5067300" y="5518341"/>
            <a:ext cx="6645275" cy="874407"/>
          </a:xfrm>
          <a:prstGeom prst="rect">
            <a:avLst/>
          </a:prstGeom>
          <a:noFill/>
        </p:spPr>
        <p:txBody>
          <a:bodyPr wrap="square">
            <a:spAutoFit/>
          </a:bodyPr>
          <a:lstStyle/>
          <a:p>
            <a:pPr>
              <a:lnSpc>
                <a:spcPct val="150000"/>
              </a:lnSpc>
              <a:spcAft>
                <a:spcPts val="600"/>
              </a:spcAft>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：在基于差分隐私的动量优化方法中，动量系数越大，则</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算法效果越好。</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A2BF496-5900-4162-9226-1586FEA4366A}"/>
              </a:ext>
            </a:extLst>
          </p:cNvPr>
          <p:cNvPicPr>
            <a:picLocks noChangeAspect="1"/>
          </p:cNvPicPr>
          <p:nvPr/>
        </p:nvPicPr>
        <p:blipFill>
          <a:blip r:embed="rId3"/>
          <a:stretch>
            <a:fillRect/>
          </a:stretch>
        </p:blipFill>
        <p:spPr>
          <a:xfrm>
            <a:off x="5067300" y="3074130"/>
            <a:ext cx="6279424" cy="2202371"/>
          </a:xfrm>
          <a:prstGeom prst="rect">
            <a:avLst/>
          </a:prstGeom>
        </p:spPr>
      </p:pic>
      <p:sp>
        <p:nvSpPr>
          <p:cNvPr id="10" name="文本框 9">
            <a:extLst>
              <a:ext uri="{FF2B5EF4-FFF2-40B4-BE49-F238E27FC236}">
                <a16:creationId xmlns:a16="http://schemas.microsoft.com/office/drawing/2014/main" id="{85170DE6-A673-4D98-BBEC-E5EEDB35D2EB}"/>
              </a:ext>
            </a:extLst>
          </p:cNvPr>
          <p:cNvSpPr txBox="1"/>
          <p:nvPr/>
        </p:nvSpPr>
        <p:spPr>
          <a:xfrm>
            <a:off x="5330411" y="1196028"/>
            <a:ext cx="5642626" cy="1384995"/>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实验组：</a:t>
            </a:r>
            <a:endParaRPr lang="en-US" altLang="zh-CN" sz="1400" b="1" dirty="0">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DPSGD-M</a:t>
            </a: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Momentum</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DPSGD</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err="1">
                <a:latin typeface="微软雅黑" panose="020B0503020204020204" pitchFamily="34" charset="-122"/>
                <a:ea typeface="微软雅黑" panose="020B0503020204020204" pitchFamily="34" charset="-122"/>
              </a:rPr>
              <a:t>KFParam</a:t>
            </a: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Momentum</a:t>
            </a:r>
            <a:r>
              <a:rPr lang="zh-CN" altLang="en-US" sz="1400" dirty="0">
                <a:latin typeface="微软雅黑" panose="020B0503020204020204" pitchFamily="34" charset="-122"/>
                <a:ea typeface="微软雅黑" panose="020B0503020204020204" pitchFamily="34" charset="-122"/>
              </a:rPr>
              <a:t>并使用</a:t>
            </a:r>
            <a:r>
              <a:rPr lang="en-US" altLang="zh-CN" sz="1400" dirty="0" err="1">
                <a:latin typeface="微软雅黑" panose="020B0503020204020204" pitchFamily="34" charset="-122"/>
                <a:ea typeface="微软雅黑" panose="020B0503020204020204" pitchFamily="34" charset="-122"/>
              </a:rPr>
              <a:t>KF_Param</a:t>
            </a:r>
            <a:r>
              <a:rPr lang="zh-CN" altLang="en-US" sz="1400" dirty="0">
                <a:latin typeface="微软雅黑" panose="020B0503020204020204" pitchFamily="34" charset="-122"/>
                <a:ea typeface="微软雅黑" panose="020B0503020204020204" pitchFamily="34" charset="-122"/>
              </a:rPr>
              <a:t>解决</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OverShoot</a:t>
            </a:r>
            <a:r>
              <a:rPr lang="zh-CN" altLang="en-US" sz="1400" dirty="0">
                <a:latin typeface="微软雅黑" panose="020B0503020204020204" pitchFamily="34" charset="-122"/>
                <a:ea typeface="微软雅黑" panose="020B0503020204020204" pitchFamily="34" charset="-122"/>
              </a:rPr>
              <a:t>问题；</a:t>
            </a:r>
            <a:endParaRPr lang="en-US" altLang="zh-CN" sz="1400" dirty="0">
              <a:latin typeface="微软雅黑" panose="020B0503020204020204" pitchFamily="34" charset="-122"/>
              <a:ea typeface="微软雅黑" panose="020B0503020204020204" pitchFamily="34" charset="-122"/>
            </a:endParaRPr>
          </a:p>
          <a:p>
            <a:pPr lvl="1"/>
            <a:r>
              <a:rPr lang="en-US" altLang="zh-CN" sz="1400" dirty="0">
                <a:latin typeface="微软雅黑" panose="020B0503020204020204" pitchFamily="34" charset="-122"/>
                <a:ea typeface="微软雅黑" panose="020B0503020204020204" pitchFamily="34" charset="-122"/>
              </a:rPr>
              <a:t>DPSGD-M-PID</a:t>
            </a: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Momentum</a:t>
            </a:r>
            <a:r>
              <a:rPr lang="zh-CN" altLang="en-US" sz="1400" dirty="0">
                <a:latin typeface="微软雅黑" panose="020B0503020204020204" pitchFamily="34" charset="-122"/>
                <a:ea typeface="微软雅黑" panose="020B0503020204020204" pitchFamily="34" charset="-122"/>
              </a:rPr>
              <a:t>并使用</a:t>
            </a:r>
            <a:r>
              <a:rPr lang="en-US" altLang="zh-CN" sz="1400" dirty="0">
                <a:latin typeface="微软雅黑" panose="020B0503020204020204" pitchFamily="34" charset="-122"/>
                <a:ea typeface="微软雅黑" panose="020B0503020204020204" pitchFamily="34" charset="-122"/>
              </a:rPr>
              <a:t>PID</a:t>
            </a:r>
            <a:r>
              <a:rPr lang="zh-CN" altLang="en-US" sz="1400" dirty="0">
                <a:latin typeface="微软雅黑" panose="020B0503020204020204" pitchFamily="34" charset="-122"/>
                <a:ea typeface="微软雅黑" panose="020B0503020204020204" pitchFamily="34" charset="-122"/>
              </a:rPr>
              <a:t>解决</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OverShoot</a:t>
            </a:r>
            <a:r>
              <a:rPr lang="zh-CN" altLang="en-US" sz="1400" dirty="0">
                <a:latin typeface="微软雅黑" panose="020B0503020204020204" pitchFamily="34" charset="-122"/>
                <a:ea typeface="微软雅黑" panose="020B0503020204020204" pitchFamily="34" charset="-122"/>
              </a:rPr>
              <a:t>问题；</a:t>
            </a:r>
            <a:endParaRPr lang="en-US" altLang="zh-CN"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4C0E076-B536-41FE-9B3E-3230763ADD11}"/>
              </a:ext>
            </a:extLst>
          </p:cNvPr>
          <p:cNvPicPr>
            <a:picLocks noChangeAspect="1"/>
          </p:cNvPicPr>
          <p:nvPr/>
        </p:nvPicPr>
        <p:blipFill>
          <a:blip r:embed="rId4"/>
          <a:stretch>
            <a:fillRect/>
          </a:stretch>
        </p:blipFill>
        <p:spPr>
          <a:xfrm>
            <a:off x="479426" y="1060760"/>
            <a:ext cx="4413620" cy="1925844"/>
          </a:xfrm>
          <a:prstGeom prst="rect">
            <a:avLst/>
          </a:prstGeom>
        </p:spPr>
      </p:pic>
      <p:pic>
        <p:nvPicPr>
          <p:cNvPr id="11" name="图片 10">
            <a:extLst>
              <a:ext uri="{FF2B5EF4-FFF2-40B4-BE49-F238E27FC236}">
                <a16:creationId xmlns:a16="http://schemas.microsoft.com/office/drawing/2014/main" id="{78A58BB6-EA8E-4459-A44C-C754BCC71849}"/>
              </a:ext>
            </a:extLst>
          </p:cNvPr>
          <p:cNvPicPr>
            <a:picLocks noChangeAspect="1"/>
          </p:cNvPicPr>
          <p:nvPr/>
        </p:nvPicPr>
        <p:blipFill>
          <a:blip r:embed="rId5"/>
          <a:stretch>
            <a:fillRect/>
          </a:stretch>
        </p:blipFill>
        <p:spPr>
          <a:xfrm>
            <a:off x="479425" y="3021394"/>
            <a:ext cx="4413621" cy="1940053"/>
          </a:xfrm>
          <a:prstGeom prst="rect">
            <a:avLst/>
          </a:prstGeom>
        </p:spPr>
      </p:pic>
      <p:pic>
        <p:nvPicPr>
          <p:cNvPr id="12" name="图片 11">
            <a:extLst>
              <a:ext uri="{FF2B5EF4-FFF2-40B4-BE49-F238E27FC236}">
                <a16:creationId xmlns:a16="http://schemas.microsoft.com/office/drawing/2014/main" id="{A68E63DB-1D92-47E8-B550-53DE54E02EDE}"/>
              </a:ext>
            </a:extLst>
          </p:cNvPr>
          <p:cNvPicPr>
            <a:picLocks noChangeAspect="1"/>
          </p:cNvPicPr>
          <p:nvPr/>
        </p:nvPicPr>
        <p:blipFill>
          <a:blip r:embed="rId6"/>
          <a:stretch>
            <a:fillRect/>
          </a:stretch>
        </p:blipFill>
        <p:spPr>
          <a:xfrm>
            <a:off x="479425" y="4957323"/>
            <a:ext cx="4413621" cy="1900678"/>
          </a:xfrm>
          <a:prstGeom prst="rect">
            <a:avLst/>
          </a:prstGeom>
        </p:spPr>
      </p:pic>
    </p:spTree>
    <p:extLst>
      <p:ext uri="{BB962C8B-B14F-4D97-AF65-F5344CB8AC3E}">
        <p14:creationId xmlns:p14="http://schemas.microsoft.com/office/powerpoint/2010/main" val="84231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937712"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3.4.3 </a:t>
            </a:r>
            <a:r>
              <a:rPr lang="en-US" altLang="zh-CN" sz="3600"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算法小结</a:t>
            </a:r>
          </a:p>
        </p:txBody>
      </p:sp>
      <p:sp>
        <p:nvSpPr>
          <p:cNvPr id="8" name="文本框 7">
            <a:extLst>
              <a:ext uri="{FF2B5EF4-FFF2-40B4-BE49-F238E27FC236}">
                <a16:creationId xmlns:a16="http://schemas.microsoft.com/office/drawing/2014/main" id="{1CD0DA0E-04DB-4EB6-8F40-0DDD6E29F379}"/>
              </a:ext>
            </a:extLst>
          </p:cNvPr>
          <p:cNvSpPr txBox="1"/>
          <p:nvPr/>
        </p:nvSpPr>
        <p:spPr>
          <a:xfrm>
            <a:off x="915442" y="1385104"/>
            <a:ext cx="10114332" cy="1295163"/>
          </a:xfrm>
          <a:prstGeom prst="rect">
            <a:avLst/>
          </a:prstGeom>
          <a:noFill/>
        </p:spPr>
        <p:txBody>
          <a:bodyPr wrap="square">
            <a:spAutoFit/>
          </a:bodyPr>
          <a:lstStyle/>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基于超调波动噪声线性变化的假设，利用系统方差指数衰减的卡尔曼滤波器来过滤模型训练过程中模型参数中所包含的超调噪声，减小在模型训练后期的波动，提升最终的收敛精度。基于实验结果分析可以得出如下结论：</a:t>
            </a:r>
            <a:endParaRPr lang="zh-CN" altLang="en-US" dirty="0"/>
          </a:p>
        </p:txBody>
      </p:sp>
      <p:sp>
        <p:nvSpPr>
          <p:cNvPr id="13" name="文本框 12">
            <a:extLst>
              <a:ext uri="{FF2B5EF4-FFF2-40B4-BE49-F238E27FC236}">
                <a16:creationId xmlns:a16="http://schemas.microsoft.com/office/drawing/2014/main" id="{DE0254A2-F83C-40C5-84EF-4276C5E43290}"/>
              </a:ext>
            </a:extLst>
          </p:cNvPr>
          <p:cNvSpPr txBox="1"/>
          <p:nvPr/>
        </p:nvSpPr>
        <p:spPr>
          <a:xfrm>
            <a:off x="1180689" y="2884271"/>
            <a:ext cx="9583838" cy="3259675"/>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n"/>
            </a:pPr>
            <a:r>
              <a:rPr lang="zh-CN" altLang="en-US" b="1" dirty="0">
                <a:latin typeface="字魂105号-简雅黑" panose="00000500000000000000" pitchFamily="2" charset="-122"/>
                <a:ea typeface="字魂105号-简雅黑" panose="00000500000000000000" pitchFamily="2" charset="-122"/>
                <a:sym typeface="字魂105号-简雅黑" panose="00000500000000000000" pitchFamily="2" charset="-122"/>
              </a:rPr>
              <a:t>结论</a:t>
            </a:r>
            <a:r>
              <a:rPr lang="en-US" altLang="zh-CN" b="1" dirty="0">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在基于差分隐私的动量优化方法中，相较于</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PID</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方法，卡尔曼滤波器能够更为有效地过滤超调噪声；</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r>
              <a:rPr lang="zh-CN" altLang="en-US" b="1" kern="0" dirty="0">
                <a:latin typeface="微软雅黑" panose="020B0503020204020204" pitchFamily="34" charset="-122"/>
                <a:ea typeface="微软雅黑" panose="020B0503020204020204" pitchFamily="34" charset="-122"/>
              </a:rPr>
              <a:t>结论</a:t>
            </a:r>
            <a:r>
              <a:rPr lang="en-US" altLang="zh-CN" b="1" kern="0" dirty="0">
                <a:latin typeface="微软雅黑" panose="020B0503020204020204" pitchFamily="34" charset="-122"/>
                <a:ea typeface="微软雅黑" panose="020B0503020204020204" pitchFamily="34" charset="-122"/>
              </a:rPr>
              <a:t>2</a:t>
            </a:r>
            <a:r>
              <a:rPr lang="zh-CN" altLang="en-US" b="1" kern="0" dirty="0">
                <a:latin typeface="微软雅黑" panose="020B0503020204020204" pitchFamily="34" charset="-122"/>
                <a:ea typeface="微软雅黑" panose="020B0503020204020204" pitchFamily="34" charset="-122"/>
              </a:rPr>
              <a:t>：</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 </a:t>
            </a:r>
            <a:r>
              <a:rPr lang="en-US" altLang="zh-CN"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算法可以有效缓解动量更新所带来的超调问题，在模型收敛的后期可以稳定收敛速率，提升最终的收敛精度；</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：在基于差分隐私的动量优化方法中，动量系数越大，则</a:t>
            </a:r>
            <a:r>
              <a:rPr lang="en-US" altLang="zh-CN" b="1"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算法效果越好。</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206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4152099"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3.4.4 KF2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实验结果</a:t>
            </a:r>
          </a:p>
        </p:txBody>
      </p:sp>
      <p:pic>
        <p:nvPicPr>
          <p:cNvPr id="5" name="图片 4">
            <a:extLst>
              <a:ext uri="{FF2B5EF4-FFF2-40B4-BE49-F238E27FC236}">
                <a16:creationId xmlns:a16="http://schemas.microsoft.com/office/drawing/2014/main" id="{29B86A1F-1FC2-4E81-ACC1-072B0A9CA7C3}"/>
              </a:ext>
            </a:extLst>
          </p:cNvPr>
          <p:cNvPicPr>
            <a:picLocks noChangeAspect="1"/>
          </p:cNvPicPr>
          <p:nvPr/>
        </p:nvPicPr>
        <p:blipFill>
          <a:blip r:embed="rId3"/>
          <a:stretch>
            <a:fillRect/>
          </a:stretch>
        </p:blipFill>
        <p:spPr>
          <a:xfrm>
            <a:off x="536344" y="1193800"/>
            <a:ext cx="4178909" cy="5537200"/>
          </a:xfrm>
          <a:prstGeom prst="rect">
            <a:avLst/>
          </a:prstGeom>
        </p:spPr>
      </p:pic>
      <p:sp>
        <p:nvSpPr>
          <p:cNvPr id="8" name="文本框 7">
            <a:extLst>
              <a:ext uri="{FF2B5EF4-FFF2-40B4-BE49-F238E27FC236}">
                <a16:creationId xmlns:a16="http://schemas.microsoft.com/office/drawing/2014/main" id="{DE8F2B4D-CB2C-4A43-B0FB-29E6217F16D6}"/>
              </a:ext>
            </a:extLst>
          </p:cNvPr>
          <p:cNvSpPr txBox="1"/>
          <p:nvPr/>
        </p:nvSpPr>
        <p:spPr>
          <a:xfrm>
            <a:off x="5234940" y="3518237"/>
            <a:ext cx="6690360" cy="2536400"/>
          </a:xfrm>
          <a:prstGeom prst="rect">
            <a:avLst/>
          </a:prstGeom>
          <a:noFill/>
        </p:spPr>
        <p:txBody>
          <a:bodyPr wrap="square">
            <a:spAutoFit/>
          </a:bodyPr>
          <a:lstStyle/>
          <a:p>
            <a:pPr>
              <a:lnSpc>
                <a:spcPct val="150000"/>
              </a:lnSpc>
            </a:pPr>
            <a:r>
              <a:rPr lang="zh-CN" altLang="en-US" sz="1800" b="1" i="0" dirty="0">
                <a:solidFill>
                  <a:srgbClr val="000000"/>
                </a:solidFill>
                <a:effectLst/>
                <a:latin typeface="微软雅黑" panose="020B0503020204020204" pitchFamily="34" charset="-122"/>
                <a:ea typeface="微软雅黑" panose="020B0503020204020204" pitchFamily="34" charset="-122"/>
              </a:rPr>
              <a:t>结论</a:t>
            </a:r>
            <a:r>
              <a:rPr lang="en-US" altLang="zh-CN" sz="1800" b="1" i="0" dirty="0">
                <a:solidFill>
                  <a:srgbClr val="000000"/>
                </a:solidFill>
                <a:effectLst/>
                <a:latin typeface="微软雅黑" panose="020B0503020204020204" pitchFamily="34" charset="-122"/>
                <a:ea typeface="微软雅黑" panose="020B0503020204020204" pitchFamily="34" charset="-122"/>
              </a:rPr>
              <a:t>1</a:t>
            </a:r>
            <a:r>
              <a:rPr lang="zh-CN" altLang="en-US" sz="1800" b="1" i="0" dirty="0">
                <a:solidFill>
                  <a:srgbClr val="000000"/>
                </a:solidFill>
                <a:effectLst/>
                <a:latin typeface="微软雅黑" panose="020B0503020204020204" pitchFamily="34" charset="-122"/>
                <a:ea typeface="微软雅黑" panose="020B0503020204020204" pitchFamily="34" charset="-122"/>
              </a:rPr>
              <a:t>：</a:t>
            </a:r>
            <a:r>
              <a:rPr lang="en-US" altLang="zh-CN" sz="1800" b="1" i="0" dirty="0" err="1">
                <a:solidFill>
                  <a:srgbClr val="000000"/>
                </a:solidFill>
                <a:effectLst/>
                <a:latin typeface="微软雅黑" panose="020B0503020204020204" pitchFamily="34" charset="-122"/>
                <a:ea typeface="微软雅黑" panose="020B0503020204020204" pitchFamily="34" charset="-122"/>
              </a:rPr>
              <a:t>KF_Grad</a:t>
            </a:r>
            <a:r>
              <a:rPr lang="zh-CN" altLang="en-US" sz="1800" b="1" i="0" dirty="0">
                <a:solidFill>
                  <a:srgbClr val="000000"/>
                </a:solidFill>
                <a:effectLst/>
                <a:latin typeface="微软雅黑" panose="020B0503020204020204" pitchFamily="34" charset="-122"/>
                <a:ea typeface="微软雅黑" panose="020B0503020204020204" pitchFamily="34" charset="-122"/>
              </a:rPr>
              <a:t>算法通过过滤梯度噪声，进而能够平滑动量优化方法所带来的超调现象；</a:t>
            </a: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rPr>
              <a:t>结论</a:t>
            </a:r>
            <a:r>
              <a:rPr lang="en-US" altLang="zh-CN" b="1" dirty="0">
                <a:solidFill>
                  <a:srgbClr val="000000"/>
                </a:solidFill>
                <a:latin typeface="微软雅黑" panose="020B0503020204020204" pitchFamily="34" charset="-122"/>
                <a:ea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rPr>
              <a:t>：</a:t>
            </a:r>
            <a:r>
              <a:rPr lang="en-US" altLang="zh-CN" sz="1800" b="1" i="0" dirty="0">
                <a:solidFill>
                  <a:srgbClr val="000000"/>
                </a:solidFill>
                <a:effectLst/>
                <a:latin typeface="微软雅黑" panose="020B0503020204020204" pitchFamily="34" charset="-122"/>
                <a:ea typeface="微软雅黑" panose="020B0503020204020204" pitchFamily="34" charset="-122"/>
              </a:rPr>
              <a:t>KF2 </a:t>
            </a:r>
            <a:r>
              <a:rPr lang="zh-CN" altLang="en-US" sz="1800" b="1" i="0" dirty="0">
                <a:solidFill>
                  <a:srgbClr val="000000"/>
                </a:solidFill>
                <a:effectLst/>
                <a:latin typeface="微软雅黑" panose="020B0503020204020204" pitchFamily="34" charset="-122"/>
                <a:ea typeface="微软雅黑" panose="020B0503020204020204" pitchFamily="34" charset="-122"/>
              </a:rPr>
              <a:t>方法相较于</a:t>
            </a:r>
            <a:r>
              <a:rPr lang="en-US" altLang="zh-CN" sz="1800" b="1" i="0" dirty="0">
                <a:solidFill>
                  <a:srgbClr val="000000"/>
                </a:solidFill>
                <a:effectLst/>
                <a:latin typeface="微软雅黑" panose="020B0503020204020204" pitchFamily="34" charset="-122"/>
                <a:ea typeface="微软雅黑" panose="020B0503020204020204" pitchFamily="34" charset="-122"/>
              </a:rPr>
              <a:t>DPSGD</a:t>
            </a:r>
            <a:r>
              <a:rPr lang="zh-CN" altLang="en-US" sz="1800" b="1" i="0" dirty="0">
                <a:solidFill>
                  <a:srgbClr val="000000"/>
                </a:solidFill>
                <a:effectLst/>
                <a:latin typeface="微软雅黑" panose="020B0503020204020204" pitchFamily="34" charset="-122"/>
                <a:ea typeface="微软雅黑" panose="020B0503020204020204" pitchFamily="34" charset="-122"/>
              </a:rPr>
              <a:t>算法，能够同时提升模型的收敛速率和收敛精度；</a:t>
            </a:r>
            <a:endParaRPr lang="en-US" altLang="zh-CN" sz="1800" b="1"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00000"/>
                </a:solidFill>
                <a:latin typeface="微软雅黑" panose="020B0503020204020204" pitchFamily="34" charset="-122"/>
                <a:ea typeface="微软雅黑" panose="020B0503020204020204" pitchFamily="34" charset="-122"/>
              </a:rPr>
              <a:t>结论</a:t>
            </a:r>
            <a:r>
              <a:rPr lang="en-US" altLang="zh-CN" b="1" dirty="0">
                <a:solidFill>
                  <a:srgbClr val="000000"/>
                </a:solidFill>
                <a:latin typeface="微软雅黑" panose="020B0503020204020204" pitchFamily="34" charset="-122"/>
                <a:ea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sz="1800" b="1" i="0" dirty="0">
                <a:solidFill>
                  <a:srgbClr val="000000"/>
                </a:solidFill>
                <a:effectLst/>
                <a:latin typeface="微软雅黑" panose="020B0503020204020204" pitchFamily="34" charset="-122"/>
                <a:ea typeface="微软雅黑" panose="020B0503020204020204" pitchFamily="34" charset="-122"/>
              </a:rPr>
              <a:t>添加的高斯噪声方差越大，则</a:t>
            </a:r>
            <a:r>
              <a:rPr lang="en-US" altLang="zh-CN" sz="1800" b="1" i="0" dirty="0">
                <a:solidFill>
                  <a:srgbClr val="000000"/>
                </a:solidFill>
                <a:effectLst/>
                <a:latin typeface="微软雅黑" panose="020B0503020204020204" pitchFamily="34" charset="-122"/>
                <a:ea typeface="微软雅黑" panose="020B0503020204020204" pitchFamily="34" charset="-122"/>
              </a:rPr>
              <a:t>KF2</a:t>
            </a:r>
            <a:r>
              <a:rPr lang="zh-CN" altLang="en-US" b="1" dirty="0">
                <a:solidFill>
                  <a:srgbClr val="000000"/>
                </a:solidFill>
                <a:latin typeface="微软雅黑" panose="020B0503020204020204" pitchFamily="34" charset="-122"/>
                <a:ea typeface="微软雅黑" panose="020B0503020204020204" pitchFamily="34" charset="-122"/>
              </a:rPr>
              <a:t>算法</a:t>
            </a:r>
            <a:r>
              <a:rPr lang="zh-CN" altLang="en-US" sz="1800" b="1" i="0" dirty="0">
                <a:solidFill>
                  <a:srgbClr val="000000"/>
                </a:solidFill>
                <a:effectLst/>
                <a:latin typeface="微软雅黑" panose="020B0503020204020204" pitchFamily="34" charset="-122"/>
                <a:ea typeface="微软雅黑" panose="020B0503020204020204" pitchFamily="34" charset="-122"/>
              </a:rPr>
              <a:t>相对于</a:t>
            </a:r>
            <a:r>
              <a:rPr lang="en-US" altLang="zh-CN" sz="1800" b="1" i="0" dirty="0">
                <a:solidFill>
                  <a:srgbClr val="000000"/>
                </a:solidFill>
                <a:effectLst/>
                <a:latin typeface="微软雅黑" panose="020B0503020204020204" pitchFamily="34" charset="-122"/>
                <a:ea typeface="微软雅黑" panose="020B0503020204020204" pitchFamily="34" charset="-122"/>
              </a:rPr>
              <a:t>DPSGD</a:t>
            </a:r>
            <a:r>
              <a:rPr lang="zh-CN" altLang="en-US" sz="1800" b="1" i="0" dirty="0">
                <a:solidFill>
                  <a:srgbClr val="000000"/>
                </a:solidFill>
                <a:effectLst/>
                <a:latin typeface="微软雅黑" panose="020B0503020204020204" pitchFamily="34" charset="-122"/>
                <a:ea typeface="微软雅黑" panose="020B0503020204020204" pitchFamily="34" charset="-122"/>
              </a:rPr>
              <a:t>的提升也就越大。</a:t>
            </a:r>
            <a:r>
              <a:rPr lang="zh-CN" altLang="en-US" b="1" dirty="0">
                <a:latin typeface="微软雅黑" panose="020B0503020204020204" pitchFamily="34" charset="-122"/>
                <a:ea typeface="微软雅黑" panose="020B0503020204020204" pitchFamily="34" charset="-122"/>
              </a:rPr>
              <a:t> </a:t>
            </a:r>
          </a:p>
        </p:txBody>
      </p:sp>
      <p:pic>
        <p:nvPicPr>
          <p:cNvPr id="9" name="图片 8">
            <a:extLst>
              <a:ext uri="{FF2B5EF4-FFF2-40B4-BE49-F238E27FC236}">
                <a16:creationId xmlns:a16="http://schemas.microsoft.com/office/drawing/2014/main" id="{A4B683BC-896E-423E-9A07-FB4B62AE7C8E}"/>
              </a:ext>
            </a:extLst>
          </p:cNvPr>
          <p:cNvPicPr>
            <a:picLocks noChangeAspect="1"/>
          </p:cNvPicPr>
          <p:nvPr/>
        </p:nvPicPr>
        <p:blipFill>
          <a:blip r:embed="rId4"/>
          <a:stretch>
            <a:fillRect/>
          </a:stretch>
        </p:blipFill>
        <p:spPr>
          <a:xfrm>
            <a:off x="5765974" y="1309024"/>
            <a:ext cx="4366638" cy="1691787"/>
          </a:xfrm>
          <a:prstGeom prst="rect">
            <a:avLst/>
          </a:prstGeom>
        </p:spPr>
      </p:pic>
    </p:spTree>
    <p:extLst>
      <p:ext uri="{BB962C8B-B14F-4D97-AF65-F5344CB8AC3E}">
        <p14:creationId xmlns:p14="http://schemas.microsoft.com/office/powerpoint/2010/main" val="403959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937712"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3.4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小结</a:t>
            </a:r>
          </a:p>
        </p:txBody>
      </p:sp>
      <p:sp>
        <p:nvSpPr>
          <p:cNvPr id="8" name="文本框 7">
            <a:extLst>
              <a:ext uri="{FF2B5EF4-FFF2-40B4-BE49-F238E27FC236}">
                <a16:creationId xmlns:a16="http://schemas.microsoft.com/office/drawing/2014/main" id="{1CD0DA0E-04DB-4EB6-8F40-0DDD6E29F379}"/>
              </a:ext>
            </a:extLst>
          </p:cNvPr>
          <p:cNvSpPr txBox="1"/>
          <p:nvPr/>
        </p:nvSpPr>
        <p:spPr>
          <a:xfrm>
            <a:off x="180975" y="1811847"/>
            <a:ext cx="7200900" cy="3782895"/>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本章基于对“全局梯度变化过程”、“参数超调波动过程”这两个过程作出的线性化假设，分别提出了</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算法和</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算法。这两个算法分别作用于模型的梯度以及模型的参数，用来过滤模型训练过程中的梯度噪声和超调噪声；这两个算法可以相互结合以进一步提升最终模型的效用。</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根据实验结果分析，这三种方法均可以在加快模型的收敛速率的同时，提升最终模型收敛的精度。在多个实验数据集和算法上均取得了较优的结果。</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9E709E-FC36-466C-BB03-E74970AD6C56}"/>
              </a:ext>
            </a:extLst>
          </p:cNvPr>
          <p:cNvPicPr>
            <a:picLocks noChangeAspect="1"/>
          </p:cNvPicPr>
          <p:nvPr/>
        </p:nvPicPr>
        <p:blipFill>
          <a:blip r:embed="rId3"/>
          <a:stretch>
            <a:fillRect/>
          </a:stretch>
        </p:blipFill>
        <p:spPr>
          <a:xfrm>
            <a:off x="7277726" y="1997839"/>
            <a:ext cx="4589153" cy="3596903"/>
          </a:xfrm>
          <a:prstGeom prst="rect">
            <a:avLst/>
          </a:prstGeom>
        </p:spPr>
      </p:pic>
    </p:spTree>
    <p:extLst>
      <p:ext uri="{BB962C8B-B14F-4D97-AF65-F5344CB8AC3E}">
        <p14:creationId xmlns:p14="http://schemas.microsoft.com/office/powerpoint/2010/main" val="22480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01</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4598502" y="2661613"/>
            <a:ext cx="3461205" cy="861774"/>
          </a:xfrm>
          <a:prstGeom prst="rect">
            <a:avLst/>
          </a:prstGeom>
        </p:spPr>
        <p:txBody>
          <a:bodyPr wrap="none">
            <a:spAutoFit/>
          </a:bodyPr>
          <a:lstStyle/>
          <a:p>
            <a:pPr lvl="0" algn="ctr" fontAlgn="base">
              <a:spcAft>
                <a:spcPct val="0"/>
              </a:spcAft>
              <a:defRPr/>
            </a:pPr>
            <a:r>
              <a:rPr lang="en-US" altLang="zh-CN"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1. </a:t>
            </a: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研究背景</a:t>
            </a:r>
          </a:p>
        </p:txBody>
      </p:sp>
    </p:spTree>
    <p:extLst>
      <p:ext uri="{BB962C8B-B14F-4D97-AF65-F5344CB8AC3E}">
        <p14:creationId xmlns:p14="http://schemas.microsoft.com/office/powerpoint/2010/main" val="215934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04</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1053258" y="3075057"/>
            <a:ext cx="7408571" cy="1323439"/>
          </a:xfrm>
          <a:prstGeom prst="rect">
            <a:avLst/>
          </a:prstGeom>
        </p:spPr>
        <p:txBody>
          <a:bodyPr wrap="square">
            <a:spAutoFit/>
          </a:bodyPr>
          <a:lstStyle/>
          <a:p>
            <a:pPr algn="ctr">
              <a:defRPr/>
            </a:pPr>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基于卡尔曼滤波器的</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defRPr/>
            </a:pP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联邦学习优化方法</a:t>
            </a:r>
          </a:p>
        </p:txBody>
      </p:sp>
    </p:spTree>
    <p:extLst>
      <p:ext uri="{BB962C8B-B14F-4D97-AF65-F5344CB8AC3E}">
        <p14:creationId xmlns:p14="http://schemas.microsoft.com/office/powerpoint/2010/main" val="1202574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2460930"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4.1 </a:t>
            </a:r>
            <a:r>
              <a:rPr lang="zh-CN" altLang="en-US" sz="2800" b="1" kern="0" dirty="0">
                <a:solidFill>
                  <a:prstClr val="black"/>
                </a:solidFill>
                <a:latin typeface="微软雅黑" panose="020B0503020204020204" pitchFamily="34" charset="-122"/>
                <a:ea typeface="微软雅黑" panose="020B0503020204020204" pitchFamily="34" charset="-122"/>
              </a:rPr>
              <a:t>问题定义</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E4D9EB3-FBBE-4A59-B191-6B7A23682510}"/>
              </a:ext>
            </a:extLst>
          </p:cNvPr>
          <p:cNvSpPr txBox="1"/>
          <p:nvPr/>
        </p:nvSpPr>
        <p:spPr>
          <a:xfrm>
            <a:off x="661255" y="1121956"/>
            <a:ext cx="10869489" cy="377411"/>
          </a:xfrm>
          <a:prstGeom prst="rect">
            <a:avLst/>
          </a:prstGeom>
          <a:noFill/>
        </p:spPr>
        <p:txBody>
          <a:bodyPr wrap="square">
            <a:spAutoFit/>
          </a:bodyPr>
          <a:lstStyle/>
          <a:p>
            <a:pPr indent="304800" algn="just">
              <a:lnSpc>
                <a:spcPct val="150000"/>
              </a:lnSpc>
            </a:pP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517E33BB-2414-44D7-A2F3-5849CF97C671}"/>
              </a:ext>
            </a:extLst>
          </p:cNvPr>
          <p:cNvPicPr>
            <a:picLocks noChangeAspect="1"/>
          </p:cNvPicPr>
          <p:nvPr/>
        </p:nvPicPr>
        <p:blipFill>
          <a:blip r:embed="rId3"/>
          <a:stretch>
            <a:fillRect/>
          </a:stretch>
        </p:blipFill>
        <p:spPr>
          <a:xfrm>
            <a:off x="8048635" y="1048923"/>
            <a:ext cx="3320406" cy="2564447"/>
          </a:xfrm>
          <a:prstGeom prst="rect">
            <a:avLst/>
          </a:prstGeom>
        </p:spPr>
      </p:pic>
      <p:pic>
        <p:nvPicPr>
          <p:cNvPr id="4" name="图片 3">
            <a:extLst>
              <a:ext uri="{FF2B5EF4-FFF2-40B4-BE49-F238E27FC236}">
                <a16:creationId xmlns:a16="http://schemas.microsoft.com/office/drawing/2014/main" id="{65813395-4CE3-4DF6-82BC-F88A05C9F216}"/>
              </a:ext>
            </a:extLst>
          </p:cNvPr>
          <p:cNvPicPr>
            <a:picLocks noChangeAspect="1"/>
          </p:cNvPicPr>
          <p:nvPr/>
        </p:nvPicPr>
        <p:blipFill>
          <a:blip r:embed="rId4"/>
          <a:stretch>
            <a:fillRect/>
          </a:stretch>
        </p:blipFill>
        <p:spPr>
          <a:xfrm>
            <a:off x="8303080" y="3686403"/>
            <a:ext cx="3320406" cy="3077152"/>
          </a:xfrm>
          <a:prstGeom prst="rect">
            <a:avLst/>
          </a:prstGeom>
        </p:spPr>
      </p:pic>
      <p:sp>
        <p:nvSpPr>
          <p:cNvPr id="13" name="文本框 12">
            <a:extLst>
              <a:ext uri="{FF2B5EF4-FFF2-40B4-BE49-F238E27FC236}">
                <a16:creationId xmlns:a16="http://schemas.microsoft.com/office/drawing/2014/main" id="{A3969482-20D2-4EB5-818E-2341341589D7}"/>
              </a:ext>
            </a:extLst>
          </p:cNvPr>
          <p:cNvSpPr txBox="1"/>
          <p:nvPr/>
        </p:nvSpPr>
        <p:spPr>
          <a:xfrm>
            <a:off x="551000" y="1261205"/>
            <a:ext cx="7752080" cy="1295163"/>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传统联邦学习架构中所存在的信任依赖、单点故障及通信瓶颈问题。去中心化的联邦学习架构可以有效解决该问题，在连通图的拓扑结构下，去中心化的联邦学习架构的更新过程如下：</a:t>
            </a:r>
            <a:endParaRPr lang="zh-CN" altLang="en-US" dirty="0"/>
          </a:p>
        </p:txBody>
      </p:sp>
      <p:pic>
        <p:nvPicPr>
          <p:cNvPr id="11" name="图片 10">
            <a:extLst>
              <a:ext uri="{FF2B5EF4-FFF2-40B4-BE49-F238E27FC236}">
                <a16:creationId xmlns:a16="http://schemas.microsoft.com/office/drawing/2014/main" id="{24D9C2F8-3883-4E49-9212-617946ACBF72}"/>
              </a:ext>
            </a:extLst>
          </p:cNvPr>
          <p:cNvPicPr>
            <a:picLocks noChangeAspect="1"/>
          </p:cNvPicPr>
          <p:nvPr/>
        </p:nvPicPr>
        <p:blipFill>
          <a:blip r:embed="rId5"/>
          <a:stretch>
            <a:fillRect/>
          </a:stretch>
        </p:blipFill>
        <p:spPr>
          <a:xfrm>
            <a:off x="2105692" y="2669281"/>
            <a:ext cx="3833192" cy="1219306"/>
          </a:xfrm>
          <a:prstGeom prst="rect">
            <a:avLst/>
          </a:prstGeom>
        </p:spPr>
      </p:pic>
      <p:pic>
        <p:nvPicPr>
          <p:cNvPr id="8" name="图片 7">
            <a:extLst>
              <a:ext uri="{FF2B5EF4-FFF2-40B4-BE49-F238E27FC236}">
                <a16:creationId xmlns:a16="http://schemas.microsoft.com/office/drawing/2014/main" id="{75367D64-AE2E-443D-B993-157DE96D3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4737" y="5079104"/>
            <a:ext cx="5257143" cy="971429"/>
          </a:xfrm>
          <a:prstGeom prst="rect">
            <a:avLst/>
          </a:prstGeom>
        </p:spPr>
      </p:pic>
      <p:sp>
        <p:nvSpPr>
          <p:cNvPr id="14" name="文本框 13">
            <a:extLst>
              <a:ext uri="{FF2B5EF4-FFF2-40B4-BE49-F238E27FC236}">
                <a16:creationId xmlns:a16="http://schemas.microsoft.com/office/drawing/2014/main" id="{3B3D184B-4815-40EC-B041-DC96A844CB30}"/>
              </a:ext>
            </a:extLst>
          </p:cNvPr>
          <p:cNvSpPr txBox="1"/>
          <p:nvPr/>
        </p:nvSpPr>
        <p:spPr>
          <a:xfrm>
            <a:off x="661255" y="3995074"/>
            <a:ext cx="7752080" cy="879664"/>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在去中心化的联邦学习架构中，由于没有可信的第三方进行模型的聚合分发，所以会造成系统难以达成共识的问题：</a:t>
            </a:r>
            <a:endParaRPr lang="zh-CN" altLang="en-US" dirty="0"/>
          </a:p>
        </p:txBody>
      </p:sp>
    </p:spTree>
    <p:extLst>
      <p:ext uri="{BB962C8B-B14F-4D97-AF65-F5344CB8AC3E}">
        <p14:creationId xmlns:p14="http://schemas.microsoft.com/office/powerpoint/2010/main" val="1955050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847528"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4.2 Fed-KF2</a:t>
            </a:r>
            <a:r>
              <a:rPr lang="zh-CN" altLang="en-US" sz="3600" b="1" kern="0" dirty="0">
                <a:solidFill>
                  <a:prstClr val="black"/>
                </a:solidFill>
                <a:latin typeface="微软雅黑" panose="020B0503020204020204" pitchFamily="34" charset="-122"/>
                <a:ea typeface="微软雅黑" panose="020B0503020204020204" pitchFamily="34" charset="-122"/>
              </a:rPr>
              <a:t>算法</a:t>
            </a:r>
            <a:endParaRPr lang="zh-CN" altLang="en-US" sz="2400" b="1" kern="0" dirty="0">
              <a:solidFill>
                <a:prstClr val="black"/>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13E7D36-413B-44BC-B438-BB5D9E8EEF78}"/>
              </a:ext>
            </a:extLst>
          </p:cNvPr>
          <p:cNvSpPr txBox="1"/>
          <p:nvPr/>
        </p:nvSpPr>
        <p:spPr>
          <a:xfrm>
            <a:off x="550999" y="1155064"/>
            <a:ext cx="11193326" cy="879664"/>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首先将</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KF2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算法迁移至中心化联邦学习场景下，</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算法可以直接迁移至联邦场景下，而</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算法需先将动量优化方法更替为联邦场景下的动量优化方法，然后完成迁移。</a:t>
            </a:r>
            <a:endParaRPr lang="zh-CN" altLang="en-US" dirty="0"/>
          </a:p>
        </p:txBody>
      </p:sp>
      <p:pic>
        <p:nvPicPr>
          <p:cNvPr id="5" name="图片 4">
            <a:extLst>
              <a:ext uri="{FF2B5EF4-FFF2-40B4-BE49-F238E27FC236}">
                <a16:creationId xmlns:a16="http://schemas.microsoft.com/office/drawing/2014/main" id="{C0A897F4-EC53-4F7D-A425-1766593BA2C0}"/>
              </a:ext>
            </a:extLst>
          </p:cNvPr>
          <p:cNvPicPr>
            <a:picLocks noChangeAspect="1"/>
          </p:cNvPicPr>
          <p:nvPr/>
        </p:nvPicPr>
        <p:blipFill>
          <a:blip r:embed="rId3"/>
          <a:stretch>
            <a:fillRect/>
          </a:stretch>
        </p:blipFill>
        <p:spPr>
          <a:xfrm>
            <a:off x="1529291" y="2731402"/>
            <a:ext cx="8839200" cy="4126598"/>
          </a:xfrm>
          <a:prstGeom prst="rect">
            <a:avLst/>
          </a:prstGeom>
        </p:spPr>
      </p:pic>
      <p:pic>
        <p:nvPicPr>
          <p:cNvPr id="7" name="图片 6">
            <a:extLst>
              <a:ext uri="{FF2B5EF4-FFF2-40B4-BE49-F238E27FC236}">
                <a16:creationId xmlns:a16="http://schemas.microsoft.com/office/drawing/2014/main" id="{61B97494-52F4-43DC-8931-F99E8CB92189}"/>
              </a:ext>
            </a:extLst>
          </p:cNvPr>
          <p:cNvPicPr>
            <a:picLocks noChangeAspect="1"/>
          </p:cNvPicPr>
          <p:nvPr/>
        </p:nvPicPr>
        <p:blipFill>
          <a:blip r:embed="rId4"/>
          <a:stretch>
            <a:fillRect/>
          </a:stretch>
        </p:blipFill>
        <p:spPr>
          <a:xfrm>
            <a:off x="4839757" y="2035904"/>
            <a:ext cx="2218268" cy="710826"/>
          </a:xfrm>
          <a:prstGeom prst="rect">
            <a:avLst/>
          </a:prstGeom>
        </p:spPr>
      </p:pic>
    </p:spTree>
    <p:extLst>
      <p:ext uri="{BB962C8B-B14F-4D97-AF65-F5344CB8AC3E}">
        <p14:creationId xmlns:p14="http://schemas.microsoft.com/office/powerpoint/2010/main" val="3993435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897221"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4.3 </a:t>
            </a:r>
            <a:r>
              <a:rPr lang="zh-CN" altLang="en-US" sz="2800" b="1" kern="0" dirty="0">
                <a:solidFill>
                  <a:prstClr val="black"/>
                </a:solidFill>
                <a:latin typeface="微软雅黑" panose="020B0503020204020204" pitchFamily="34" charset="-122"/>
                <a:ea typeface="微软雅黑" panose="020B0503020204020204" pitchFamily="34" charset="-122"/>
              </a:rPr>
              <a:t>共识卡尔曼滤波器</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95032EC-70CE-4201-A1F0-1B0FCCF805B2}"/>
              </a:ext>
            </a:extLst>
          </p:cNvPr>
          <p:cNvPicPr>
            <a:picLocks noChangeAspect="1"/>
          </p:cNvPicPr>
          <p:nvPr/>
        </p:nvPicPr>
        <p:blipFill>
          <a:blip r:embed="rId3"/>
          <a:stretch>
            <a:fillRect/>
          </a:stretch>
        </p:blipFill>
        <p:spPr>
          <a:xfrm>
            <a:off x="4655167" y="1284314"/>
            <a:ext cx="7536833" cy="5029636"/>
          </a:xfrm>
          <a:prstGeom prst="rect">
            <a:avLst/>
          </a:prstGeom>
        </p:spPr>
      </p:pic>
      <p:sp>
        <p:nvSpPr>
          <p:cNvPr id="47" name="文本框 46">
            <a:extLst>
              <a:ext uri="{FF2B5EF4-FFF2-40B4-BE49-F238E27FC236}">
                <a16:creationId xmlns:a16="http://schemas.microsoft.com/office/drawing/2014/main" id="{6F7D2335-983E-4BC8-8C34-17B0B8761B37}"/>
              </a:ext>
            </a:extLst>
          </p:cNvPr>
          <p:cNvSpPr txBox="1"/>
          <p:nvPr/>
        </p:nvSpPr>
        <p:spPr>
          <a:xfrm>
            <a:off x="183113" y="1563285"/>
            <a:ext cx="4736763" cy="3788153"/>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共识卡尔曼滤波器</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简称</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KCIF</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可以在去中心化系统中得到最优的系统估计，并加快系统达成共识的速率。</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KCIF</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a:t>
            </a:r>
            <a:r>
              <a:rPr lang="zh-CN" altLang="en-US" sz="1800" kern="0" dirty="0">
                <a:solidFill>
                  <a:schemeClr val="tx1">
                    <a:lumMod val="95000"/>
                    <a:lumOff val="5000"/>
                  </a:schemeClr>
                </a:solidFill>
                <a:latin typeface="微软雅黑" panose="020B0503020204020204" pitchFamily="34" charset="-122"/>
                <a:ea typeface="微软雅黑" panose="020B0503020204020204" pitchFamily="34" charset="-122"/>
                <a:cs typeface="+mn-cs"/>
              </a:rPr>
              <a:t>与卡尔曼滤波器算法的不同之处在于：</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① 共识卡尔曼滤波器适用于分散系统，用于分散数据系统的聚合。</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② 在理论上可证明，共识卡尔曼滤波器在对高斯噪声进行过滤的同时，又能使系统以最快速度尽快达成共识。</a:t>
            </a:r>
            <a:endParaRPr lang="zh-CN" altLang="en-US" dirty="0"/>
          </a:p>
        </p:txBody>
      </p:sp>
      <p:sp>
        <p:nvSpPr>
          <p:cNvPr id="13" name="矩形: 圆角 12">
            <a:extLst>
              <a:ext uri="{FF2B5EF4-FFF2-40B4-BE49-F238E27FC236}">
                <a16:creationId xmlns:a16="http://schemas.microsoft.com/office/drawing/2014/main" id="{BD9AAC2A-2942-40A7-9529-B42491D7828F}"/>
              </a:ext>
            </a:extLst>
          </p:cNvPr>
          <p:cNvSpPr/>
          <p:nvPr/>
        </p:nvSpPr>
        <p:spPr>
          <a:xfrm>
            <a:off x="9670350" y="4897267"/>
            <a:ext cx="1838325" cy="3935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8B942001-4329-477E-BC78-4E982C6DE521}"/>
              </a:ext>
            </a:extLst>
          </p:cNvPr>
          <p:cNvSpPr/>
          <p:nvPr/>
        </p:nvSpPr>
        <p:spPr>
          <a:xfrm>
            <a:off x="6708075" y="4897267"/>
            <a:ext cx="2800350" cy="393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D7743BF6-59DA-49DF-A123-1289ABB7A936}"/>
              </a:ext>
            </a:extLst>
          </p:cNvPr>
          <p:cNvSpPr txBox="1"/>
          <p:nvPr/>
        </p:nvSpPr>
        <p:spPr>
          <a:xfrm>
            <a:off x="10083800" y="4592373"/>
            <a:ext cx="3295650" cy="307777"/>
          </a:xfrm>
          <a:prstGeom prst="rect">
            <a:avLst/>
          </a:prstGeom>
          <a:noFill/>
        </p:spPr>
        <p:txBody>
          <a:bodyPr wrap="square">
            <a:spAutoFit/>
          </a:bodyPr>
          <a:lstStyle/>
          <a:p>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共识部分</a:t>
            </a:r>
            <a:endParaRPr lang="zh-CN" altLang="en-US" dirty="0"/>
          </a:p>
        </p:txBody>
      </p:sp>
      <p:sp>
        <p:nvSpPr>
          <p:cNvPr id="50" name="文本框 49">
            <a:extLst>
              <a:ext uri="{FF2B5EF4-FFF2-40B4-BE49-F238E27FC236}">
                <a16:creationId xmlns:a16="http://schemas.microsoft.com/office/drawing/2014/main" id="{BA59FAE0-AB19-44CF-B768-00D0E06A07BE}"/>
              </a:ext>
            </a:extLst>
          </p:cNvPr>
          <p:cNvSpPr txBox="1"/>
          <p:nvPr/>
        </p:nvSpPr>
        <p:spPr>
          <a:xfrm>
            <a:off x="7505887" y="4589490"/>
            <a:ext cx="1466850" cy="307777"/>
          </a:xfrm>
          <a:prstGeom prst="rect">
            <a:avLst/>
          </a:prstGeom>
          <a:noFill/>
        </p:spPr>
        <p:txBody>
          <a:bodyPr wrap="square">
            <a:spAutoFit/>
          </a:bodyPr>
          <a:lstStyle/>
          <a:p>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过滤部分</a:t>
            </a:r>
            <a:endParaRPr lang="zh-CN" altLang="en-US" dirty="0"/>
          </a:p>
        </p:txBody>
      </p:sp>
    </p:spTree>
    <p:extLst>
      <p:ext uri="{BB962C8B-B14F-4D97-AF65-F5344CB8AC3E}">
        <p14:creationId xmlns:p14="http://schemas.microsoft.com/office/powerpoint/2010/main" val="339388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3278462"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4.4 KCIF2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endParaRPr lang="zh-CN" altLang="en-US" sz="24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D38E2CC-21E0-4BB3-AE52-10FABCB1453A}"/>
              </a:ext>
            </a:extLst>
          </p:cNvPr>
          <p:cNvPicPr>
            <a:picLocks noChangeAspect="1"/>
          </p:cNvPicPr>
          <p:nvPr/>
        </p:nvPicPr>
        <p:blipFill rotWithShape="1">
          <a:blip r:embed="rId3"/>
          <a:srcRect l="1" r="15990"/>
          <a:stretch/>
        </p:blipFill>
        <p:spPr>
          <a:xfrm>
            <a:off x="5831723" y="1189037"/>
            <a:ext cx="6160770" cy="4457143"/>
          </a:xfrm>
          <a:prstGeom prst="rect">
            <a:avLst/>
          </a:prstGeom>
        </p:spPr>
      </p:pic>
      <p:sp>
        <p:nvSpPr>
          <p:cNvPr id="17" name="矩形: 圆角 16">
            <a:extLst>
              <a:ext uri="{FF2B5EF4-FFF2-40B4-BE49-F238E27FC236}">
                <a16:creationId xmlns:a16="http://schemas.microsoft.com/office/drawing/2014/main" id="{C495C8E3-D0AD-4D34-80D3-5B7F28C30CBB}"/>
              </a:ext>
            </a:extLst>
          </p:cNvPr>
          <p:cNvSpPr/>
          <p:nvPr/>
        </p:nvSpPr>
        <p:spPr>
          <a:xfrm>
            <a:off x="6330221" y="4755120"/>
            <a:ext cx="2800350" cy="595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9227964A-58CB-4762-83D7-85096CB2ED71}"/>
              </a:ext>
            </a:extLst>
          </p:cNvPr>
          <p:cNvCxnSpPr>
            <a:cxnSpLocks/>
          </p:cNvCxnSpPr>
          <p:nvPr/>
        </p:nvCxnSpPr>
        <p:spPr>
          <a:xfrm flipH="1">
            <a:off x="7506469" y="5336074"/>
            <a:ext cx="1" cy="770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文本框 18">
            <a:extLst>
              <a:ext uri="{FF2B5EF4-FFF2-40B4-BE49-F238E27FC236}">
                <a16:creationId xmlns:a16="http://schemas.microsoft.com/office/drawing/2014/main" id="{475FB183-2566-4273-9DB9-001E3B5AF9C8}"/>
              </a:ext>
            </a:extLst>
          </p:cNvPr>
          <p:cNvSpPr txBox="1"/>
          <p:nvPr/>
        </p:nvSpPr>
        <p:spPr>
          <a:xfrm>
            <a:off x="6033271" y="6116717"/>
            <a:ext cx="2946396" cy="646331"/>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在过滤超调噪声的同时，又加快系统达成共识的速率。</a:t>
            </a:r>
          </a:p>
        </p:txBody>
      </p:sp>
      <p:sp>
        <p:nvSpPr>
          <p:cNvPr id="21" name="文本框 20">
            <a:extLst>
              <a:ext uri="{FF2B5EF4-FFF2-40B4-BE49-F238E27FC236}">
                <a16:creationId xmlns:a16="http://schemas.microsoft.com/office/drawing/2014/main" id="{E318CAC0-D839-477E-9C71-D1D9EF7F72BE}"/>
              </a:ext>
            </a:extLst>
          </p:cNvPr>
          <p:cNvSpPr txBox="1"/>
          <p:nvPr/>
        </p:nvSpPr>
        <p:spPr>
          <a:xfrm>
            <a:off x="254320" y="6096746"/>
            <a:ext cx="2946399" cy="646331"/>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在过滤梯度噪声的同时，又加快系统达成共识的速率。</a:t>
            </a:r>
          </a:p>
        </p:txBody>
      </p:sp>
      <p:pic>
        <p:nvPicPr>
          <p:cNvPr id="22" name="图片 21">
            <a:extLst>
              <a:ext uri="{FF2B5EF4-FFF2-40B4-BE49-F238E27FC236}">
                <a16:creationId xmlns:a16="http://schemas.microsoft.com/office/drawing/2014/main" id="{4DE28640-6653-48AF-90EC-0EC633F9D297}"/>
              </a:ext>
            </a:extLst>
          </p:cNvPr>
          <p:cNvPicPr>
            <a:picLocks noChangeAspect="1"/>
          </p:cNvPicPr>
          <p:nvPr/>
        </p:nvPicPr>
        <p:blipFill rotWithShape="1">
          <a:blip r:embed="rId4"/>
          <a:srcRect r="16483"/>
          <a:stretch/>
        </p:blipFill>
        <p:spPr>
          <a:xfrm>
            <a:off x="-11725" y="1176987"/>
            <a:ext cx="6044996" cy="4457143"/>
          </a:xfrm>
          <a:prstGeom prst="rect">
            <a:avLst/>
          </a:prstGeom>
        </p:spPr>
      </p:pic>
      <p:sp>
        <p:nvSpPr>
          <p:cNvPr id="23" name="矩形: 圆角 22">
            <a:extLst>
              <a:ext uri="{FF2B5EF4-FFF2-40B4-BE49-F238E27FC236}">
                <a16:creationId xmlns:a16="http://schemas.microsoft.com/office/drawing/2014/main" id="{858B395D-852D-49F2-B2BC-6DE9C0CE6F8F}"/>
              </a:ext>
            </a:extLst>
          </p:cNvPr>
          <p:cNvSpPr/>
          <p:nvPr/>
        </p:nvSpPr>
        <p:spPr>
          <a:xfrm>
            <a:off x="596678" y="4357131"/>
            <a:ext cx="2800350" cy="467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5477F917-BF1E-46DC-8794-A0E03242492B}"/>
              </a:ext>
            </a:extLst>
          </p:cNvPr>
          <p:cNvCxnSpPr>
            <a:cxnSpLocks/>
          </p:cNvCxnSpPr>
          <p:nvPr/>
        </p:nvCxnSpPr>
        <p:spPr>
          <a:xfrm>
            <a:off x="1841365" y="4824344"/>
            <a:ext cx="1" cy="12724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98298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3278462"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4.4 KCIF2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a:t>
            </a:r>
            <a:endParaRPr lang="zh-CN" altLang="en-US" sz="24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7" name="图片 36">
            <a:extLst>
              <a:ext uri="{FF2B5EF4-FFF2-40B4-BE49-F238E27FC236}">
                <a16:creationId xmlns:a16="http://schemas.microsoft.com/office/drawing/2014/main" id="{7F92CFB7-3154-428D-A098-805A16F28268}"/>
              </a:ext>
            </a:extLst>
          </p:cNvPr>
          <p:cNvPicPr>
            <a:picLocks noChangeAspect="1"/>
          </p:cNvPicPr>
          <p:nvPr/>
        </p:nvPicPr>
        <p:blipFill>
          <a:blip r:embed="rId3"/>
          <a:stretch>
            <a:fillRect/>
          </a:stretch>
        </p:blipFill>
        <p:spPr>
          <a:xfrm>
            <a:off x="835024" y="1338532"/>
            <a:ext cx="6569075" cy="4868843"/>
          </a:xfrm>
          <a:prstGeom prst="rect">
            <a:avLst/>
          </a:prstGeom>
        </p:spPr>
      </p:pic>
      <p:sp>
        <p:nvSpPr>
          <p:cNvPr id="38" name="矩形: 圆角 37">
            <a:extLst>
              <a:ext uri="{FF2B5EF4-FFF2-40B4-BE49-F238E27FC236}">
                <a16:creationId xmlns:a16="http://schemas.microsoft.com/office/drawing/2014/main" id="{10044F9E-C089-4FF2-A66D-3BD029FAB400}"/>
              </a:ext>
            </a:extLst>
          </p:cNvPr>
          <p:cNvSpPr/>
          <p:nvPr/>
        </p:nvSpPr>
        <p:spPr>
          <a:xfrm>
            <a:off x="1371581" y="5387224"/>
            <a:ext cx="2800350" cy="467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2006E2D6-EC5E-465E-A001-410CC6068AFB}"/>
              </a:ext>
            </a:extLst>
          </p:cNvPr>
          <p:cNvSpPr/>
          <p:nvPr/>
        </p:nvSpPr>
        <p:spPr>
          <a:xfrm>
            <a:off x="1371581" y="4064258"/>
            <a:ext cx="2800350" cy="467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5A4CF0-E589-445E-8660-B81490DD5673}"/>
              </a:ext>
            </a:extLst>
          </p:cNvPr>
          <p:cNvSpPr txBox="1"/>
          <p:nvPr/>
        </p:nvSpPr>
        <p:spPr>
          <a:xfrm>
            <a:off x="7302499" y="2129394"/>
            <a:ext cx="4711701" cy="3374129"/>
          </a:xfrm>
          <a:prstGeom prst="rect">
            <a:avLst/>
          </a:prstGeom>
          <a:noFill/>
        </p:spPr>
        <p:txBody>
          <a:bodyPr wrap="square">
            <a:spAutoFit/>
          </a:bodyPr>
          <a:lstStyle/>
          <a:p>
            <a:pPr>
              <a:lnSpc>
                <a:spcPct val="150000"/>
              </a:lnSpc>
            </a:pPr>
            <a:r>
              <a:rPr lang="zh-CN" altLang="en-US" dirty="0"/>
              <a:t>     通过将</a:t>
            </a:r>
            <a:r>
              <a:rPr lang="en-US" altLang="zh-CN" dirty="0" err="1"/>
              <a:t>KCIF_Grad</a:t>
            </a:r>
            <a:r>
              <a:rPr lang="zh-CN" altLang="en-US" dirty="0"/>
              <a:t>算法和</a:t>
            </a:r>
            <a:r>
              <a:rPr lang="en-US" altLang="zh-CN" dirty="0" err="1"/>
              <a:t>KCIF_Param</a:t>
            </a:r>
            <a:r>
              <a:rPr lang="zh-CN" altLang="en-US" dirty="0"/>
              <a:t>算法相结合，得到了基于共识卡尔曼滤波器的去中心化联邦学习优化方法</a:t>
            </a:r>
            <a:r>
              <a:rPr lang="en-US" altLang="zh-CN" dirty="0"/>
              <a:t>(KCIF2</a:t>
            </a:r>
            <a:r>
              <a:rPr lang="zh-CN" altLang="en-US" dirty="0"/>
              <a:t>方法</a:t>
            </a:r>
            <a:r>
              <a:rPr lang="en-US" altLang="zh-CN" dirty="0"/>
              <a:t>)</a:t>
            </a:r>
            <a:r>
              <a:rPr lang="zh-CN" altLang="en-US" dirty="0"/>
              <a:t>。</a:t>
            </a:r>
            <a:endParaRPr lang="en-US" altLang="zh-CN" dirty="0"/>
          </a:p>
          <a:p>
            <a:pPr>
              <a:lnSpc>
                <a:spcPct val="150000"/>
              </a:lnSpc>
            </a:pPr>
            <a:endParaRPr lang="en-US" altLang="zh-CN" dirty="0"/>
          </a:p>
          <a:p>
            <a:pPr>
              <a:lnSpc>
                <a:spcPct val="150000"/>
              </a:lnSpc>
            </a:pPr>
            <a:r>
              <a:rPr lang="en-US" altLang="zh-CN" dirty="0"/>
              <a:t>     </a:t>
            </a:r>
            <a:r>
              <a:rPr lang="zh-CN" altLang="en-US" dirty="0"/>
              <a:t>在去中心化的联邦学习架构下，该方法不仅可以有效解决梯度波动问题和超调问题，还能加快系统达成共识的速率，进而提升系统的最终收敛精度。</a:t>
            </a:r>
          </a:p>
        </p:txBody>
      </p:sp>
    </p:spTree>
    <p:extLst>
      <p:ext uri="{BB962C8B-B14F-4D97-AF65-F5344CB8AC3E}">
        <p14:creationId xmlns:p14="http://schemas.microsoft.com/office/powerpoint/2010/main" val="696342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699779"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4.5.1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实验设置</a:t>
            </a:r>
          </a:p>
        </p:txBody>
      </p:sp>
      <p:sp>
        <p:nvSpPr>
          <p:cNvPr id="7" name="矩形 6">
            <a:extLst>
              <a:ext uri="{FF2B5EF4-FFF2-40B4-BE49-F238E27FC236}">
                <a16:creationId xmlns:a16="http://schemas.microsoft.com/office/drawing/2014/main" id="{7C7ACF27-55C3-4FBA-928B-D64607137BCB}"/>
              </a:ext>
            </a:extLst>
          </p:cNvPr>
          <p:cNvSpPr/>
          <p:nvPr/>
        </p:nvSpPr>
        <p:spPr>
          <a:xfrm>
            <a:off x="727275" y="1326315"/>
            <a:ext cx="11981727" cy="189551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实验环境</a:t>
            </a:r>
            <a:endParaRPr lang="en-US" altLang="zh-CN"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软件参数：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Python 3.11.7  </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Pytorch</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 1.8.0</a:t>
            </a: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硬件参数：</a:t>
            </a:r>
            <a:r>
              <a:rPr lang="pt-BR" altLang="zh-CN" sz="1600" b="0" i="0" dirty="0">
                <a:solidFill>
                  <a:srgbClr val="000000"/>
                </a:solidFill>
                <a:effectLst/>
                <a:latin typeface="微软雅黑" panose="020B0503020204020204" pitchFamily="34" charset="-122"/>
                <a:ea typeface="微软雅黑" panose="020B0503020204020204" pitchFamily="34" charset="-122"/>
              </a:rPr>
              <a:t>NVIDIA GeForce RTX 2080 Ti</a:t>
            </a:r>
            <a:r>
              <a:rPr lang="pt-BR" altLang="zh-CN" sz="1600" dirty="0">
                <a:latin typeface="微软雅黑" panose="020B0503020204020204" pitchFamily="34" charset="-122"/>
                <a:ea typeface="微软雅黑" panose="020B0503020204020204" pitchFamily="34" charset="-122"/>
              </a:rPr>
              <a:t> </a:t>
            </a:r>
            <a:br>
              <a:rPr lang="pt-BR" altLang="zh-CN" sz="1600" dirty="0">
                <a:latin typeface="微软雅黑" panose="020B0503020204020204" pitchFamily="34" charset="-122"/>
                <a:ea typeface="微软雅黑" panose="020B0503020204020204" pitchFamily="34" charset="-122"/>
              </a:rPr>
            </a:b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p:txBody>
      </p:sp>
      <p:sp>
        <p:nvSpPr>
          <p:cNvPr id="8" name="矩形 7">
            <a:extLst>
              <a:ext uri="{FF2B5EF4-FFF2-40B4-BE49-F238E27FC236}">
                <a16:creationId xmlns:a16="http://schemas.microsoft.com/office/drawing/2014/main" id="{806DBB87-7859-4EE0-9BCF-A6227501CD0D}"/>
              </a:ext>
            </a:extLst>
          </p:cNvPr>
          <p:cNvSpPr/>
          <p:nvPr/>
        </p:nvSpPr>
        <p:spPr>
          <a:xfrm>
            <a:off x="727276" y="2462652"/>
            <a:ext cx="10233476" cy="155106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实验数据</a:t>
            </a:r>
            <a:endParaRPr lang="en-US" altLang="zh-CN" sz="16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628650" lvl="1" indent="-171450">
              <a:lnSpc>
                <a:spcPct val="150000"/>
              </a:lnSpc>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手写体数据集，从 </a:t>
            </a:r>
            <a:r>
              <a:rPr lang="en-US" altLang="zh-CN" sz="1600" b="0" i="0" dirty="0">
                <a:solidFill>
                  <a:srgbClr val="000000"/>
                </a:solidFill>
                <a:effectLst/>
                <a:latin typeface="微软雅黑" panose="020B0503020204020204" pitchFamily="34" charset="-122"/>
                <a:ea typeface="微软雅黑" panose="020B0503020204020204" pitchFamily="34" charset="-122"/>
              </a:rPr>
              <a:t>0 </a:t>
            </a:r>
            <a:r>
              <a:rPr lang="zh-CN" altLang="en-US" sz="1600" b="0" i="0" dirty="0">
                <a:solidFill>
                  <a:srgbClr val="000000"/>
                </a:solidFill>
                <a:effectLst/>
                <a:latin typeface="微软雅黑" panose="020B0503020204020204" pitchFamily="34" charset="-122"/>
                <a:ea typeface="微软雅黑" panose="020B0503020204020204" pitchFamily="34" charset="-122"/>
              </a:rPr>
              <a:t>到 </a:t>
            </a:r>
            <a:r>
              <a:rPr lang="en-US" altLang="zh-CN" sz="1600" b="0" i="0" dirty="0">
                <a:solidFill>
                  <a:srgbClr val="000000"/>
                </a:solidFill>
                <a:effectLst/>
                <a:latin typeface="微软雅黑" panose="020B0503020204020204" pitchFamily="34" charset="-122"/>
                <a:ea typeface="微软雅黑" panose="020B0503020204020204" pitchFamily="34" charset="-122"/>
              </a:rPr>
              <a:t>9</a:t>
            </a:r>
            <a:r>
              <a:rPr lang="zh-CN" altLang="en-US" sz="1600" b="0" i="0" dirty="0">
                <a:solidFill>
                  <a:srgbClr val="000000"/>
                </a:solidFill>
                <a:effectLst/>
                <a:latin typeface="微软雅黑" panose="020B0503020204020204" pitchFamily="34" charset="-122"/>
                <a:ea typeface="微软雅黑" panose="020B0503020204020204" pitchFamily="34" charset="-122"/>
              </a:rPr>
              <a:t>大小为 </a:t>
            </a:r>
            <a:r>
              <a:rPr lang="en-US" altLang="zh-CN" sz="1600" b="0" i="0" dirty="0">
                <a:solidFill>
                  <a:srgbClr val="000000"/>
                </a:solidFill>
                <a:effectLst/>
                <a:latin typeface="微软雅黑" panose="020B0503020204020204" pitchFamily="34" charset="-122"/>
                <a:ea typeface="微软雅黑" panose="020B0503020204020204" pitchFamily="34" charset="-122"/>
              </a:rPr>
              <a:t>28x28 </a:t>
            </a:r>
            <a:r>
              <a:rPr lang="zh-CN" altLang="en-US" sz="1600" b="0" i="0" dirty="0">
                <a:solidFill>
                  <a:srgbClr val="000000"/>
                </a:solidFill>
                <a:effectLst/>
                <a:latin typeface="微软雅黑" panose="020B0503020204020204" pitchFamily="34" charset="-122"/>
                <a:ea typeface="微软雅黑" panose="020B0503020204020204" pitchFamily="34" charset="-122"/>
              </a:rPr>
              <a:t>像素，包含了 </a:t>
            </a:r>
            <a:r>
              <a:rPr lang="en-US" altLang="zh-CN" sz="1600" b="0" i="0" dirty="0">
                <a:solidFill>
                  <a:srgbClr val="000000"/>
                </a:solidFill>
                <a:effectLst/>
                <a:latin typeface="微软雅黑" panose="020B0503020204020204" pitchFamily="34" charset="-122"/>
                <a:ea typeface="微软雅黑" panose="020B0503020204020204" pitchFamily="34" charset="-122"/>
              </a:rPr>
              <a:t>60000 </a:t>
            </a:r>
            <a:r>
              <a:rPr lang="zh-CN" altLang="en-US" sz="1600" b="0" i="0" dirty="0">
                <a:solidFill>
                  <a:srgbClr val="000000"/>
                </a:solidFill>
                <a:effectLst/>
                <a:latin typeface="微软雅黑" panose="020B0503020204020204" pitchFamily="34" charset="-122"/>
                <a:ea typeface="微软雅黑" panose="020B0503020204020204" pitchFamily="34" charset="-122"/>
              </a:rPr>
              <a:t>个训练样本和 </a:t>
            </a:r>
            <a:r>
              <a:rPr lang="en-US" altLang="zh-CN" sz="1600" b="0" i="0" dirty="0">
                <a:solidFill>
                  <a:srgbClr val="000000"/>
                </a:solidFill>
                <a:effectLst/>
                <a:latin typeface="微软雅黑" panose="020B0503020204020204" pitchFamily="34" charset="-122"/>
                <a:ea typeface="微软雅黑" panose="020B0503020204020204" pitchFamily="34" charset="-122"/>
              </a:rPr>
              <a:t>10000 </a:t>
            </a:r>
            <a:r>
              <a:rPr lang="zh-CN" altLang="en-US" sz="1600" b="0" i="0" dirty="0">
                <a:solidFill>
                  <a:srgbClr val="000000"/>
                </a:solidFill>
                <a:effectLst/>
                <a:latin typeface="微软雅黑" panose="020B0503020204020204" pitchFamily="34" charset="-122"/>
                <a:ea typeface="微软雅黑" panose="020B0503020204020204" pitchFamily="34" charset="-122"/>
              </a:rPr>
              <a:t>个测试样本。</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CIAFAR10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彩色图像数据集，包含 </a:t>
            </a:r>
            <a:r>
              <a:rPr lang="en-US" altLang="zh-CN" sz="1600" b="0" i="0" dirty="0">
                <a:solidFill>
                  <a:srgbClr val="000000"/>
                </a:solidFill>
                <a:effectLst/>
                <a:latin typeface="微软雅黑" panose="020B0503020204020204" pitchFamily="34" charset="-122"/>
                <a:ea typeface="微软雅黑" panose="020B0503020204020204" pitchFamily="34" charset="-122"/>
              </a:rPr>
              <a:t>60000 </a:t>
            </a:r>
            <a:r>
              <a:rPr lang="zh-CN" altLang="en-US" sz="1600" b="0" i="0" dirty="0">
                <a:solidFill>
                  <a:srgbClr val="000000"/>
                </a:solidFill>
                <a:effectLst/>
                <a:latin typeface="微软雅黑" panose="020B0503020204020204" pitchFamily="34" charset="-122"/>
                <a:ea typeface="微软雅黑" panose="020B0503020204020204" pitchFamily="34" charset="-122"/>
              </a:rPr>
              <a:t>张 </a:t>
            </a:r>
            <a:r>
              <a:rPr lang="en-US" altLang="zh-CN" sz="1600" b="0" i="0" dirty="0">
                <a:solidFill>
                  <a:srgbClr val="000000"/>
                </a:solidFill>
                <a:effectLst/>
                <a:latin typeface="微软雅黑" panose="020B0503020204020204" pitchFamily="34" charset="-122"/>
                <a:ea typeface="微软雅黑" panose="020B0503020204020204" pitchFamily="34" charset="-122"/>
              </a:rPr>
              <a:t>32x32 </a:t>
            </a:r>
            <a:r>
              <a:rPr lang="zh-CN" altLang="en-US" sz="1600" b="0" i="0" dirty="0">
                <a:solidFill>
                  <a:srgbClr val="000000"/>
                </a:solidFill>
                <a:effectLst/>
                <a:latin typeface="微软雅黑" panose="020B0503020204020204" pitchFamily="34" charset="-122"/>
                <a:ea typeface="微软雅黑" panose="020B0503020204020204" pitchFamily="34" charset="-122"/>
              </a:rPr>
              <a:t>像素的 </a:t>
            </a:r>
            <a:r>
              <a:rPr lang="en-US" altLang="zh-CN" sz="1600" b="0" i="0" dirty="0">
                <a:solidFill>
                  <a:srgbClr val="000000"/>
                </a:solidFill>
                <a:effectLst/>
                <a:latin typeface="微软雅黑" panose="020B0503020204020204" pitchFamily="34" charset="-122"/>
                <a:ea typeface="微软雅黑" panose="020B0503020204020204" pitchFamily="34" charset="-122"/>
              </a:rPr>
              <a:t>RGB </a:t>
            </a:r>
            <a:r>
              <a:rPr lang="zh-CN" altLang="en-US" sz="1600" b="0" i="0" dirty="0">
                <a:solidFill>
                  <a:srgbClr val="000000"/>
                </a:solidFill>
                <a:effectLst/>
                <a:latin typeface="微软雅黑" panose="020B0503020204020204" pitchFamily="34" charset="-122"/>
                <a:ea typeface="微软雅黑" panose="020B0503020204020204" pitchFamily="34" charset="-122"/>
              </a:rPr>
              <a:t>彩色图像，其中</a:t>
            </a:r>
            <a:r>
              <a:rPr lang="en-US" altLang="zh-CN" sz="1600" b="0" i="0" dirty="0">
                <a:solidFill>
                  <a:srgbClr val="000000"/>
                </a:solidFill>
                <a:effectLst/>
                <a:latin typeface="微软雅黑" panose="020B0503020204020204" pitchFamily="34" charset="-122"/>
                <a:ea typeface="微软雅黑" panose="020B0503020204020204" pitchFamily="34" charset="-122"/>
              </a:rPr>
              <a:t>10 </a:t>
            </a:r>
            <a:r>
              <a:rPr lang="zh-CN" altLang="en-US" sz="1600" b="0" i="0" dirty="0">
                <a:solidFill>
                  <a:srgbClr val="000000"/>
                </a:solidFill>
                <a:effectLst/>
                <a:latin typeface="微软雅黑" panose="020B0503020204020204" pitchFamily="34" charset="-122"/>
                <a:ea typeface="微软雅黑" panose="020B0503020204020204" pitchFamily="34" charset="-122"/>
              </a:rPr>
              <a:t>个不同的类别包含 </a:t>
            </a:r>
            <a:r>
              <a:rPr lang="en-US" altLang="zh-CN" sz="1600" b="0" i="0" dirty="0">
                <a:solidFill>
                  <a:srgbClr val="000000"/>
                </a:solidFill>
                <a:effectLst/>
                <a:latin typeface="微软雅黑" panose="020B0503020204020204" pitchFamily="34" charset="-122"/>
                <a:ea typeface="微软雅黑" panose="020B0503020204020204" pitchFamily="34" charset="-122"/>
              </a:rPr>
              <a:t>50000 </a:t>
            </a:r>
            <a:r>
              <a:rPr lang="zh-CN" altLang="en-US" sz="1600" b="0" i="0" dirty="0">
                <a:solidFill>
                  <a:srgbClr val="000000"/>
                </a:solidFill>
                <a:effectLst/>
                <a:latin typeface="微软雅黑" panose="020B0503020204020204" pitchFamily="34" charset="-122"/>
                <a:ea typeface="微软雅黑" panose="020B0503020204020204" pitchFamily="34" charset="-122"/>
              </a:rPr>
              <a:t>张训练图片和 </a:t>
            </a:r>
            <a:r>
              <a:rPr lang="en-US" altLang="zh-CN" sz="1600" b="0" i="0" dirty="0">
                <a:solidFill>
                  <a:srgbClr val="000000"/>
                </a:solidFill>
                <a:effectLst/>
                <a:latin typeface="微软雅黑" panose="020B0503020204020204" pitchFamily="34" charset="-122"/>
                <a:ea typeface="微软雅黑" panose="020B0503020204020204" pitchFamily="34" charset="-122"/>
              </a:rPr>
              <a:t>10000 </a:t>
            </a:r>
            <a:r>
              <a:rPr lang="zh-CN" altLang="en-US" sz="1600" b="0" i="0" dirty="0">
                <a:solidFill>
                  <a:srgbClr val="000000"/>
                </a:solidFill>
                <a:effectLst/>
                <a:latin typeface="微软雅黑" panose="020B0503020204020204" pitchFamily="34" charset="-122"/>
                <a:ea typeface="微软雅黑" panose="020B0503020204020204" pitchFamily="34" charset="-122"/>
              </a:rPr>
              <a:t>张测试图片。</a:t>
            </a:r>
            <a:endParaRPr lang="en-US" altLang="zh-CN"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B2AA8CF-AD45-411A-8528-4E626A640700}"/>
              </a:ext>
            </a:extLst>
          </p:cNvPr>
          <p:cNvSpPr/>
          <p:nvPr/>
        </p:nvSpPr>
        <p:spPr>
          <a:xfrm>
            <a:off x="727276" y="5484668"/>
            <a:ext cx="9268476" cy="79008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7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评价指标</a:t>
            </a:r>
          </a:p>
          <a:p>
            <a:pPr marL="628650" lvl="1" indent="-17145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准确率</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(Accuracy)</a:t>
            </a:r>
          </a:p>
        </p:txBody>
      </p:sp>
      <p:sp>
        <p:nvSpPr>
          <p:cNvPr id="10" name="矩形 9">
            <a:extLst>
              <a:ext uri="{FF2B5EF4-FFF2-40B4-BE49-F238E27FC236}">
                <a16:creationId xmlns:a16="http://schemas.microsoft.com/office/drawing/2014/main" id="{4C9327E5-8E5A-4D26-B30D-AB72CDF65248}"/>
              </a:ext>
            </a:extLst>
          </p:cNvPr>
          <p:cNvSpPr/>
          <p:nvPr/>
        </p:nvSpPr>
        <p:spPr>
          <a:xfrm>
            <a:off x="727276" y="4029269"/>
            <a:ext cx="9268476" cy="14827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700" b="1" dirty="0">
                <a:solidFill>
                  <a:srgbClr val="911F22"/>
                </a:solidFill>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模型</a:t>
            </a: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MLP</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MLP-MINIST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CNN1</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：两层卷积层</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一层全连接神经网络，适用于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CNN-MINIST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a:p>
            <a:pPr marL="742950" lvl="1" indent="-285750">
              <a:lnSpc>
                <a:spcPct val="150000"/>
              </a:lnSpc>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CNN2</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：两层卷积层</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一层全连接神经网络，适用于</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CIAFAR10</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数据集，形成</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CNN-CIAFAR10</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rPr>
              <a:t>组合</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p:txBody>
      </p:sp>
    </p:spTree>
    <p:extLst>
      <p:ext uri="{BB962C8B-B14F-4D97-AF65-F5344CB8AC3E}">
        <p14:creationId xmlns:p14="http://schemas.microsoft.com/office/powerpoint/2010/main" val="1612110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6110968"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4.5.2 Fed-KF2</a:t>
            </a:r>
            <a:r>
              <a:rPr lang="zh-CN" altLang="en-US" sz="3600" b="1" kern="0" dirty="0">
                <a:solidFill>
                  <a:prstClr val="black"/>
                </a:solidFill>
                <a:latin typeface="微软雅黑" panose="020B0503020204020204" pitchFamily="34" charset="-122"/>
                <a:ea typeface="微软雅黑" panose="020B0503020204020204" pitchFamily="34" charset="-122"/>
              </a:rPr>
              <a:t>算法实验结果</a:t>
            </a:r>
            <a:endParaRPr lang="zh-CN" altLang="en-US" sz="2400" b="1" kern="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A27D456-63B6-4460-8476-71F59697C45A}"/>
              </a:ext>
            </a:extLst>
          </p:cNvPr>
          <p:cNvSpPr txBox="1"/>
          <p:nvPr/>
        </p:nvSpPr>
        <p:spPr>
          <a:xfrm>
            <a:off x="594184" y="5400586"/>
            <a:ext cx="11445417" cy="464166"/>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算法和</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KF2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算法在中心化联邦学习场景下仍能有效提升系统最终的收敛精度。</a:t>
            </a:r>
            <a:endParaRPr lang="zh-CN" altLang="en-US" dirty="0"/>
          </a:p>
        </p:txBody>
      </p:sp>
      <p:sp>
        <p:nvSpPr>
          <p:cNvPr id="11" name="文本框 10">
            <a:extLst>
              <a:ext uri="{FF2B5EF4-FFF2-40B4-BE49-F238E27FC236}">
                <a16:creationId xmlns:a16="http://schemas.microsoft.com/office/drawing/2014/main" id="{EB5D5ECF-4F55-4605-A0A7-55D8E71212BA}"/>
              </a:ext>
            </a:extLst>
          </p:cNvPr>
          <p:cNvSpPr txBox="1"/>
          <p:nvPr/>
        </p:nvSpPr>
        <p:spPr>
          <a:xfrm>
            <a:off x="594184" y="1155120"/>
            <a:ext cx="8008252" cy="1289905"/>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如表</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所示，本实验对中心化联邦场景下的</a:t>
            </a:r>
            <a:r>
              <a:rPr lang="en-US" altLang="zh-CN" dirty="0" err="1">
                <a:latin typeface="微软雅黑" panose="020B0503020204020204" pitchFamily="34" charset="-122"/>
                <a:ea typeface="微软雅黑" panose="020B0503020204020204" pitchFamily="34" charset="-122"/>
              </a:rPr>
              <a:t>KF_Grad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KF_Param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KF2</a:t>
            </a:r>
            <a:r>
              <a:rPr lang="zh-CN" altLang="en-US" dirty="0">
                <a:latin typeface="微软雅黑" panose="020B0503020204020204" pitchFamily="34" charset="-122"/>
                <a:ea typeface="微软雅黑" panose="020B0503020204020204" pitchFamily="34" charset="-122"/>
              </a:rPr>
              <a:t>算法进行了实验验证，</a:t>
            </a:r>
            <a:r>
              <a:rPr lang="en-US" altLang="zh-CN" dirty="0">
                <a:latin typeface="微软雅黑" panose="020B0503020204020204" pitchFamily="34" charset="-122"/>
                <a:ea typeface="微软雅黑" panose="020B0503020204020204" pitchFamily="34" charset="-122"/>
              </a:rPr>
              <a:t>Baseline1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Baseline3</a:t>
            </a:r>
            <a:r>
              <a:rPr lang="zh-CN" altLang="en-US" dirty="0">
                <a:latin typeface="微软雅黑" panose="020B0503020204020204" pitchFamily="34" charset="-122"/>
                <a:ea typeface="微软雅黑" panose="020B0503020204020204" pitchFamily="34" charset="-122"/>
              </a:rPr>
              <a:t>是采用</a:t>
            </a:r>
            <a:r>
              <a:rPr lang="en-US" altLang="zh-CN" dirty="0">
                <a:latin typeface="微软雅黑" panose="020B0503020204020204" pitchFamily="34" charset="-122"/>
                <a:ea typeface="微软雅黑" panose="020B0503020204020204" pitchFamily="34" charset="-122"/>
              </a:rPr>
              <a:t>Fed-DPSGD</a:t>
            </a:r>
            <a:r>
              <a:rPr lang="zh-CN" altLang="en-US" dirty="0">
                <a:latin typeface="微软雅黑" panose="020B0503020204020204" pitchFamily="34" charset="-122"/>
                <a:ea typeface="微软雅黑" panose="020B0503020204020204" pitchFamily="34" charset="-122"/>
              </a:rPr>
              <a:t>算法的实验结果，</a:t>
            </a:r>
            <a:r>
              <a:rPr lang="en-US" altLang="zh-CN" dirty="0">
                <a:latin typeface="微软雅黑" panose="020B0503020204020204" pitchFamily="34" charset="-122"/>
                <a:ea typeface="微软雅黑" panose="020B0503020204020204" pitchFamily="34" charset="-122"/>
              </a:rPr>
              <a:t>Baseline2</a:t>
            </a:r>
            <a:r>
              <a:rPr lang="zh-CN" altLang="en-US" dirty="0">
                <a:latin typeface="微软雅黑" panose="020B0503020204020204" pitchFamily="34" charset="-122"/>
                <a:ea typeface="微软雅黑" panose="020B0503020204020204" pitchFamily="34" charset="-122"/>
              </a:rPr>
              <a:t>采用的是</a:t>
            </a:r>
            <a:r>
              <a:rPr lang="en-US" altLang="zh-CN" dirty="0">
                <a:latin typeface="微软雅黑" panose="020B0503020204020204" pitchFamily="34" charset="-122"/>
                <a:ea typeface="微软雅黑" panose="020B0503020204020204" pitchFamily="34" charset="-122"/>
              </a:rPr>
              <a:t>Fed-DPSGD-M</a:t>
            </a:r>
            <a:r>
              <a:rPr lang="zh-CN" altLang="en-US" dirty="0">
                <a:latin typeface="微软雅黑" panose="020B0503020204020204" pitchFamily="34" charset="-122"/>
                <a:ea typeface="微软雅黑" panose="020B0503020204020204" pitchFamily="34" charset="-122"/>
              </a:rPr>
              <a:t>算法的实验结果。实验结果如下：</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C841B63-6F3C-4588-B33F-6BE138A19938}"/>
              </a:ext>
            </a:extLst>
          </p:cNvPr>
          <p:cNvPicPr>
            <a:picLocks noChangeAspect="1"/>
          </p:cNvPicPr>
          <p:nvPr/>
        </p:nvPicPr>
        <p:blipFill>
          <a:blip r:embed="rId3"/>
          <a:stretch>
            <a:fillRect/>
          </a:stretch>
        </p:blipFill>
        <p:spPr>
          <a:xfrm>
            <a:off x="141166" y="2775311"/>
            <a:ext cx="8914286" cy="2019048"/>
          </a:xfrm>
          <a:prstGeom prst="rect">
            <a:avLst/>
          </a:prstGeom>
        </p:spPr>
      </p:pic>
      <p:pic>
        <p:nvPicPr>
          <p:cNvPr id="8" name="图片 7">
            <a:extLst>
              <a:ext uri="{FF2B5EF4-FFF2-40B4-BE49-F238E27FC236}">
                <a16:creationId xmlns:a16="http://schemas.microsoft.com/office/drawing/2014/main" id="{A197E377-44F4-46E2-8588-BEBC86928A18}"/>
              </a:ext>
            </a:extLst>
          </p:cNvPr>
          <p:cNvPicPr>
            <a:picLocks noChangeAspect="1"/>
          </p:cNvPicPr>
          <p:nvPr/>
        </p:nvPicPr>
        <p:blipFill>
          <a:blip r:embed="rId4"/>
          <a:stretch>
            <a:fillRect/>
          </a:stretch>
        </p:blipFill>
        <p:spPr>
          <a:xfrm>
            <a:off x="9281243" y="1637268"/>
            <a:ext cx="2512823" cy="2176950"/>
          </a:xfrm>
          <a:prstGeom prst="rect">
            <a:avLst/>
          </a:prstGeom>
        </p:spPr>
      </p:pic>
    </p:spTree>
    <p:extLst>
      <p:ext uri="{BB962C8B-B14F-4D97-AF65-F5344CB8AC3E}">
        <p14:creationId xmlns:p14="http://schemas.microsoft.com/office/powerpoint/2010/main" val="58506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6583854"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4.5.3 </a:t>
            </a:r>
            <a:r>
              <a:rPr lang="en-US" altLang="zh-CN" sz="3600" b="1" kern="0" dirty="0" err="1">
                <a:solidFill>
                  <a:prstClr val="black"/>
                </a:solidFill>
                <a:latin typeface="微软雅黑" panose="020B0503020204020204" pitchFamily="34" charset="-122"/>
                <a:ea typeface="微软雅黑" panose="020B0503020204020204" pitchFamily="34" charset="-122"/>
              </a:rPr>
              <a:t>KCIF_Grad</a:t>
            </a:r>
            <a:r>
              <a:rPr lang="zh-CN" altLang="en-US" sz="3600" b="1" kern="0" dirty="0">
                <a:solidFill>
                  <a:prstClr val="black"/>
                </a:solidFill>
                <a:latin typeface="微软雅黑" panose="020B0503020204020204" pitchFamily="34" charset="-122"/>
                <a:ea typeface="微软雅黑" panose="020B0503020204020204" pitchFamily="34" charset="-122"/>
              </a:rPr>
              <a:t>算法实验结果</a:t>
            </a:r>
            <a:endParaRPr lang="zh-CN" altLang="en-US" sz="2400" b="1" kern="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A27D456-63B6-4460-8476-71F59697C45A}"/>
              </a:ext>
            </a:extLst>
          </p:cNvPr>
          <p:cNvSpPr txBox="1"/>
          <p:nvPr/>
        </p:nvSpPr>
        <p:spPr>
          <a:xfrm>
            <a:off x="594183" y="5227705"/>
            <a:ext cx="8008253" cy="879664"/>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：基于共识卡尔曼滤波器的梯度过滤算法</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KCIF_Grad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算法，在模型最终的收敛精度上都要优于</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算法，在三组实验中均取得最优。</a:t>
            </a:r>
            <a:endParaRPr lang="zh-CN" altLang="en-US" dirty="0"/>
          </a:p>
        </p:txBody>
      </p:sp>
      <p:pic>
        <p:nvPicPr>
          <p:cNvPr id="5" name="图片 4">
            <a:extLst>
              <a:ext uri="{FF2B5EF4-FFF2-40B4-BE49-F238E27FC236}">
                <a16:creationId xmlns:a16="http://schemas.microsoft.com/office/drawing/2014/main" id="{3EC67393-3DC3-4F8D-B731-AE87BEDC01EE}"/>
              </a:ext>
            </a:extLst>
          </p:cNvPr>
          <p:cNvPicPr>
            <a:picLocks noChangeAspect="1"/>
          </p:cNvPicPr>
          <p:nvPr/>
        </p:nvPicPr>
        <p:blipFill>
          <a:blip r:embed="rId3"/>
          <a:stretch>
            <a:fillRect/>
          </a:stretch>
        </p:blipFill>
        <p:spPr>
          <a:xfrm>
            <a:off x="8831461" y="1816284"/>
            <a:ext cx="2946454" cy="2173271"/>
          </a:xfrm>
          <a:prstGeom prst="rect">
            <a:avLst/>
          </a:prstGeom>
        </p:spPr>
      </p:pic>
      <p:sp>
        <p:nvSpPr>
          <p:cNvPr id="11" name="文本框 10">
            <a:extLst>
              <a:ext uri="{FF2B5EF4-FFF2-40B4-BE49-F238E27FC236}">
                <a16:creationId xmlns:a16="http://schemas.microsoft.com/office/drawing/2014/main" id="{EB5D5ECF-4F55-4605-A0A7-55D8E71212BA}"/>
              </a:ext>
            </a:extLst>
          </p:cNvPr>
          <p:cNvSpPr txBox="1"/>
          <p:nvPr/>
        </p:nvSpPr>
        <p:spPr>
          <a:xfrm>
            <a:off x="594184" y="1155120"/>
            <a:ext cx="8008252"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如表</a:t>
            </a:r>
            <a:r>
              <a:rPr lang="en-US" altLang="zh-CN" dirty="0">
                <a:latin typeface="微软雅黑" panose="020B0503020204020204" pitchFamily="34" charset="-122"/>
                <a:ea typeface="微软雅黑" panose="020B0503020204020204" pitchFamily="34" charset="-122"/>
              </a:rPr>
              <a:t>4-2</a:t>
            </a:r>
            <a:r>
              <a:rPr lang="zh-CN" altLang="en-US" dirty="0">
                <a:latin typeface="微软雅黑" panose="020B0503020204020204" pitchFamily="34" charset="-122"/>
                <a:ea typeface="微软雅黑" panose="020B0503020204020204" pitchFamily="34" charset="-122"/>
              </a:rPr>
              <a:t>所示，</a:t>
            </a:r>
            <a:r>
              <a:rPr lang="en-US" altLang="zh-CN" dirty="0" err="1">
                <a:latin typeface="微软雅黑" panose="020B0503020204020204" pitchFamily="34" charset="-122"/>
                <a:ea typeface="微软雅黑" panose="020B0503020204020204" pitchFamily="34" charset="-122"/>
              </a:rPr>
              <a:t>KCIFGrad</a:t>
            </a:r>
            <a:r>
              <a:rPr lang="zh-CN" altLang="en-US" dirty="0">
                <a:latin typeface="微软雅黑" panose="020B0503020204020204" pitchFamily="34" charset="-122"/>
                <a:ea typeface="微软雅黑" panose="020B0503020204020204" pitchFamily="34" charset="-122"/>
              </a:rPr>
              <a:t>算法为本实验的实验组，而其余两个则为该实验所选取的对照组。其中</a:t>
            </a:r>
            <a:r>
              <a:rPr lang="en-US" altLang="zh-CN" dirty="0" err="1">
                <a:latin typeface="微软雅黑" panose="020B0503020204020204" pitchFamily="34" charset="-122"/>
                <a:ea typeface="微软雅黑" panose="020B0503020204020204" pitchFamily="34" charset="-122"/>
              </a:rPr>
              <a:t>Decel</a:t>
            </a:r>
            <a:r>
              <a:rPr lang="zh-CN" altLang="en-US" dirty="0">
                <a:latin typeface="微软雅黑" panose="020B0503020204020204" pitchFamily="34" charset="-122"/>
                <a:ea typeface="微软雅黑" panose="020B0503020204020204" pitchFamily="34" charset="-122"/>
              </a:rPr>
              <a:t>算法为各个参与方自身采用</a:t>
            </a:r>
            <a:r>
              <a:rPr lang="en-US" altLang="zh-CN" dirty="0">
                <a:latin typeface="微软雅黑" panose="020B0503020204020204" pitchFamily="34" charset="-122"/>
                <a:ea typeface="微软雅黑" panose="020B0503020204020204" pitchFamily="34" charset="-122"/>
              </a:rPr>
              <a:t>DPSGD</a:t>
            </a:r>
            <a:r>
              <a:rPr lang="zh-CN" altLang="en-US" dirty="0">
                <a:latin typeface="微软雅黑" panose="020B0503020204020204" pitchFamily="34" charset="-122"/>
                <a:ea typeface="微软雅黑" panose="020B0503020204020204" pitchFamily="34" charset="-122"/>
              </a:rPr>
              <a:t>更新并与相邻节点进行聚合；</a:t>
            </a:r>
            <a:r>
              <a:rPr lang="en-US" altLang="zh-CN" dirty="0" err="1">
                <a:latin typeface="微软雅黑" panose="020B0503020204020204" pitchFamily="34" charset="-122"/>
                <a:ea typeface="微软雅黑" panose="020B0503020204020204" pitchFamily="34" charset="-122"/>
              </a:rPr>
              <a:t>KFGrad</a:t>
            </a:r>
            <a:r>
              <a:rPr lang="zh-CN" altLang="en-US" dirty="0">
                <a:latin typeface="微软雅黑" panose="020B0503020204020204" pitchFamily="34" charset="-122"/>
                <a:ea typeface="微软雅黑" panose="020B0503020204020204" pitchFamily="34" charset="-122"/>
              </a:rPr>
              <a:t>算法为各个参与方自身采用</a:t>
            </a:r>
            <a:r>
              <a:rPr lang="en-US" altLang="zh-CN" dirty="0" err="1">
                <a:latin typeface="微软雅黑" panose="020B0503020204020204" pitchFamily="34" charset="-122"/>
                <a:ea typeface="微软雅黑" panose="020B0503020204020204" pitchFamily="34" charset="-122"/>
              </a:rPr>
              <a:t>KF_Grad</a:t>
            </a:r>
            <a:r>
              <a:rPr lang="zh-CN" altLang="en-US" dirty="0">
                <a:latin typeface="微软雅黑" panose="020B0503020204020204" pitchFamily="34" charset="-122"/>
                <a:ea typeface="微软雅黑" panose="020B0503020204020204" pitchFamily="34" charset="-122"/>
              </a:rPr>
              <a:t>算法进行训练并与相邻节点进行聚合。</a:t>
            </a:r>
            <a:endParaRPr lang="en-US" altLang="zh-CN"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B03C3342-8224-4935-97BE-D736657D889E}"/>
              </a:ext>
            </a:extLst>
          </p:cNvPr>
          <p:cNvSpPr/>
          <p:nvPr/>
        </p:nvSpPr>
        <p:spPr>
          <a:xfrm>
            <a:off x="9182671" y="3260855"/>
            <a:ext cx="1525970" cy="3735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7FD1A35-A25A-42A6-AB92-9255C1FBCCB8}"/>
              </a:ext>
            </a:extLst>
          </p:cNvPr>
          <p:cNvCxnSpPr>
            <a:cxnSpLocks/>
          </p:cNvCxnSpPr>
          <p:nvPr/>
        </p:nvCxnSpPr>
        <p:spPr>
          <a:xfrm flipH="1">
            <a:off x="9945655" y="3578557"/>
            <a:ext cx="1" cy="1079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文本框 15">
            <a:extLst>
              <a:ext uri="{FF2B5EF4-FFF2-40B4-BE49-F238E27FC236}">
                <a16:creationId xmlns:a16="http://schemas.microsoft.com/office/drawing/2014/main" id="{ECEC0819-A4EF-4424-B3EE-D4B0BFA96707}"/>
              </a:ext>
            </a:extLst>
          </p:cNvPr>
          <p:cNvSpPr txBox="1"/>
          <p:nvPr/>
        </p:nvSpPr>
        <p:spPr>
          <a:xfrm>
            <a:off x="8903426" y="4794359"/>
            <a:ext cx="2577374" cy="646331"/>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拓扑图上各参与方度的均值与参与方数量之比</a:t>
            </a:r>
          </a:p>
        </p:txBody>
      </p:sp>
      <p:pic>
        <p:nvPicPr>
          <p:cNvPr id="2" name="图片 1">
            <a:extLst>
              <a:ext uri="{FF2B5EF4-FFF2-40B4-BE49-F238E27FC236}">
                <a16:creationId xmlns:a16="http://schemas.microsoft.com/office/drawing/2014/main" id="{328E3A33-61A7-4C81-A2EA-FB4DDE1ACAF6}"/>
              </a:ext>
            </a:extLst>
          </p:cNvPr>
          <p:cNvPicPr>
            <a:picLocks noChangeAspect="1"/>
          </p:cNvPicPr>
          <p:nvPr/>
        </p:nvPicPr>
        <p:blipFill>
          <a:blip r:embed="rId4"/>
          <a:stretch>
            <a:fillRect/>
          </a:stretch>
        </p:blipFill>
        <p:spPr>
          <a:xfrm>
            <a:off x="594183" y="3073793"/>
            <a:ext cx="8097013" cy="1584470"/>
          </a:xfrm>
          <a:prstGeom prst="rect">
            <a:avLst/>
          </a:prstGeom>
        </p:spPr>
      </p:pic>
    </p:spTree>
    <p:extLst>
      <p:ext uri="{BB962C8B-B14F-4D97-AF65-F5344CB8AC3E}">
        <p14:creationId xmlns:p14="http://schemas.microsoft.com/office/powerpoint/2010/main" val="174614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7085594"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4.5.4 </a:t>
            </a:r>
            <a:r>
              <a:rPr lang="en-US" altLang="zh-CN" sz="3600" b="1" kern="0" dirty="0" err="1">
                <a:solidFill>
                  <a:prstClr val="black"/>
                </a:solidFill>
                <a:latin typeface="微软雅黑" panose="020B0503020204020204" pitchFamily="34" charset="-122"/>
                <a:ea typeface="微软雅黑" panose="020B0503020204020204" pitchFamily="34" charset="-122"/>
              </a:rPr>
              <a:t>KCIF_Param</a:t>
            </a:r>
            <a:r>
              <a:rPr lang="zh-CN" altLang="en-US" sz="3600" b="1" kern="0" dirty="0">
                <a:solidFill>
                  <a:prstClr val="black"/>
                </a:solidFill>
                <a:latin typeface="微软雅黑" panose="020B0503020204020204" pitchFamily="34" charset="-122"/>
                <a:ea typeface="微软雅黑" panose="020B0503020204020204" pitchFamily="34" charset="-122"/>
              </a:rPr>
              <a:t>算法实验结果</a:t>
            </a:r>
            <a:r>
              <a:rPr lang="en-US" altLang="zh-CN" sz="3600" b="1" kern="0" dirty="0">
                <a:solidFill>
                  <a:prstClr val="black"/>
                </a:solidFill>
                <a:latin typeface="微软雅黑" panose="020B0503020204020204" pitchFamily="34" charset="-122"/>
                <a:ea typeface="微软雅黑" panose="020B0503020204020204" pitchFamily="34" charset="-122"/>
              </a:rPr>
              <a:t> </a:t>
            </a:r>
            <a:endParaRPr lang="zh-CN" altLang="en-US" sz="2400" b="1" kern="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A27D456-63B6-4460-8476-71F59697C45A}"/>
              </a:ext>
            </a:extLst>
          </p:cNvPr>
          <p:cNvSpPr txBox="1"/>
          <p:nvPr/>
        </p:nvSpPr>
        <p:spPr>
          <a:xfrm>
            <a:off x="594183" y="5227705"/>
            <a:ext cx="8008253" cy="879664"/>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：基于共识卡尔曼滤波器的梯度过滤算法</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KCIF_Param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算法，在模型最终的收敛精度上都要优于</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算法，在三组实验中均取得最优。</a:t>
            </a:r>
            <a:endParaRPr lang="zh-CN" altLang="en-US" dirty="0"/>
          </a:p>
        </p:txBody>
      </p:sp>
      <p:pic>
        <p:nvPicPr>
          <p:cNvPr id="5" name="图片 4">
            <a:extLst>
              <a:ext uri="{FF2B5EF4-FFF2-40B4-BE49-F238E27FC236}">
                <a16:creationId xmlns:a16="http://schemas.microsoft.com/office/drawing/2014/main" id="{3EC67393-3DC3-4F8D-B731-AE87BEDC01EE}"/>
              </a:ext>
            </a:extLst>
          </p:cNvPr>
          <p:cNvPicPr>
            <a:picLocks noChangeAspect="1"/>
          </p:cNvPicPr>
          <p:nvPr/>
        </p:nvPicPr>
        <p:blipFill>
          <a:blip r:embed="rId3"/>
          <a:stretch>
            <a:fillRect/>
          </a:stretch>
        </p:blipFill>
        <p:spPr>
          <a:xfrm>
            <a:off x="8831461" y="1816284"/>
            <a:ext cx="2946454" cy="2173271"/>
          </a:xfrm>
          <a:prstGeom prst="rect">
            <a:avLst/>
          </a:prstGeom>
        </p:spPr>
      </p:pic>
      <p:sp>
        <p:nvSpPr>
          <p:cNvPr id="11" name="文本框 10">
            <a:extLst>
              <a:ext uri="{FF2B5EF4-FFF2-40B4-BE49-F238E27FC236}">
                <a16:creationId xmlns:a16="http://schemas.microsoft.com/office/drawing/2014/main" id="{EB5D5ECF-4F55-4605-A0A7-55D8E71212BA}"/>
              </a:ext>
            </a:extLst>
          </p:cNvPr>
          <p:cNvSpPr txBox="1"/>
          <p:nvPr/>
        </p:nvSpPr>
        <p:spPr>
          <a:xfrm>
            <a:off x="631972" y="1197516"/>
            <a:ext cx="8008252"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如表</a:t>
            </a:r>
            <a:r>
              <a:rPr lang="en-US" altLang="zh-CN" dirty="0">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所示，</a:t>
            </a:r>
            <a:r>
              <a:rPr lang="en-US" altLang="zh-CN" dirty="0" err="1">
                <a:latin typeface="微软雅黑" panose="020B0503020204020204" pitchFamily="34" charset="-122"/>
                <a:ea typeface="微软雅黑" panose="020B0503020204020204" pitchFamily="34" charset="-122"/>
              </a:rPr>
              <a:t>KCIFParam</a:t>
            </a:r>
            <a:r>
              <a:rPr lang="zh-CN" altLang="en-US" dirty="0">
                <a:latin typeface="微软雅黑" panose="020B0503020204020204" pitchFamily="34" charset="-122"/>
                <a:ea typeface="微软雅黑" panose="020B0503020204020204" pitchFamily="34" charset="-122"/>
              </a:rPr>
              <a:t>算法为本实验的实验组，而其余两个则为该实验所选取的对照组。其中</a:t>
            </a:r>
            <a:r>
              <a:rPr lang="en-US" altLang="zh-CN" dirty="0" err="1">
                <a:latin typeface="微软雅黑" panose="020B0503020204020204" pitchFamily="34" charset="-122"/>
                <a:ea typeface="微软雅黑" panose="020B0503020204020204" pitchFamily="34" charset="-122"/>
              </a:rPr>
              <a:t>Decel</a:t>
            </a:r>
            <a:r>
              <a:rPr lang="zh-CN" altLang="en-US" dirty="0">
                <a:latin typeface="微软雅黑" panose="020B0503020204020204" pitchFamily="34" charset="-122"/>
                <a:ea typeface="微软雅黑" panose="020B0503020204020204" pitchFamily="34" charset="-122"/>
              </a:rPr>
              <a:t>算法为各个参与方自身采用</a:t>
            </a:r>
            <a:r>
              <a:rPr lang="en-US" altLang="zh-CN" dirty="0">
                <a:latin typeface="微软雅黑" panose="020B0503020204020204" pitchFamily="34" charset="-122"/>
                <a:ea typeface="微软雅黑" panose="020B0503020204020204" pitchFamily="34" charset="-122"/>
              </a:rPr>
              <a:t>DPSGD</a:t>
            </a:r>
            <a:r>
              <a:rPr lang="zh-CN" altLang="en-US" dirty="0">
                <a:latin typeface="微软雅黑" panose="020B0503020204020204" pitchFamily="34" charset="-122"/>
                <a:ea typeface="微软雅黑" panose="020B0503020204020204" pitchFamily="34" charset="-122"/>
              </a:rPr>
              <a:t>更新并与相邻节点进行聚合；</a:t>
            </a:r>
            <a:r>
              <a:rPr lang="en-US" altLang="zh-CN" dirty="0" err="1">
                <a:latin typeface="微软雅黑" panose="020B0503020204020204" pitchFamily="34" charset="-122"/>
                <a:ea typeface="微软雅黑" panose="020B0503020204020204" pitchFamily="34" charset="-122"/>
              </a:rPr>
              <a:t>KFParam</a:t>
            </a:r>
            <a:r>
              <a:rPr lang="zh-CN" altLang="en-US" dirty="0">
                <a:latin typeface="微软雅黑" panose="020B0503020204020204" pitchFamily="34" charset="-122"/>
                <a:ea typeface="微软雅黑" panose="020B0503020204020204" pitchFamily="34" charset="-122"/>
              </a:rPr>
              <a:t>算法为各个参与方自身采用</a:t>
            </a:r>
            <a:r>
              <a:rPr lang="en-US" altLang="zh-CN" dirty="0" err="1">
                <a:latin typeface="微软雅黑" panose="020B0503020204020204" pitchFamily="34" charset="-122"/>
                <a:ea typeface="微软雅黑" panose="020B0503020204020204" pitchFamily="34" charset="-122"/>
              </a:rPr>
              <a:t>KF_Param</a:t>
            </a:r>
            <a:r>
              <a:rPr lang="zh-CN" altLang="en-US" dirty="0">
                <a:latin typeface="微软雅黑" panose="020B0503020204020204" pitchFamily="34" charset="-122"/>
                <a:ea typeface="微软雅黑" panose="020B0503020204020204" pitchFamily="34" charset="-122"/>
              </a:rPr>
              <a:t>算法进行训练并与相邻节点进行聚合。</a:t>
            </a:r>
            <a:endParaRPr lang="en-US" altLang="zh-CN"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B03C3342-8224-4935-97BE-D736657D889E}"/>
              </a:ext>
            </a:extLst>
          </p:cNvPr>
          <p:cNvSpPr/>
          <p:nvPr/>
        </p:nvSpPr>
        <p:spPr>
          <a:xfrm>
            <a:off x="9182671" y="3260855"/>
            <a:ext cx="1525970" cy="3735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7FD1A35-A25A-42A6-AB92-9255C1FBCCB8}"/>
              </a:ext>
            </a:extLst>
          </p:cNvPr>
          <p:cNvCxnSpPr>
            <a:cxnSpLocks/>
          </p:cNvCxnSpPr>
          <p:nvPr/>
        </p:nvCxnSpPr>
        <p:spPr>
          <a:xfrm flipH="1">
            <a:off x="9945655" y="3578557"/>
            <a:ext cx="1" cy="1079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文本框 15">
            <a:extLst>
              <a:ext uri="{FF2B5EF4-FFF2-40B4-BE49-F238E27FC236}">
                <a16:creationId xmlns:a16="http://schemas.microsoft.com/office/drawing/2014/main" id="{ECEC0819-A4EF-4424-B3EE-D4B0BFA96707}"/>
              </a:ext>
            </a:extLst>
          </p:cNvPr>
          <p:cNvSpPr txBox="1"/>
          <p:nvPr/>
        </p:nvSpPr>
        <p:spPr>
          <a:xfrm>
            <a:off x="8903426" y="4794359"/>
            <a:ext cx="2577374" cy="646331"/>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拓扑图上各参与方度的均值与参与方数量之比</a:t>
            </a:r>
          </a:p>
        </p:txBody>
      </p:sp>
      <p:pic>
        <p:nvPicPr>
          <p:cNvPr id="10" name="图片 9">
            <a:extLst>
              <a:ext uri="{FF2B5EF4-FFF2-40B4-BE49-F238E27FC236}">
                <a16:creationId xmlns:a16="http://schemas.microsoft.com/office/drawing/2014/main" id="{678A784E-A21D-4A5B-A086-45B0CEA77170}"/>
              </a:ext>
            </a:extLst>
          </p:cNvPr>
          <p:cNvPicPr>
            <a:picLocks noChangeAspect="1"/>
          </p:cNvPicPr>
          <p:nvPr/>
        </p:nvPicPr>
        <p:blipFill>
          <a:blip r:embed="rId4"/>
          <a:stretch>
            <a:fillRect/>
          </a:stretch>
        </p:blipFill>
        <p:spPr>
          <a:xfrm>
            <a:off x="752641" y="3045224"/>
            <a:ext cx="7958151" cy="1749135"/>
          </a:xfrm>
          <a:prstGeom prst="rect">
            <a:avLst/>
          </a:prstGeom>
        </p:spPr>
      </p:pic>
    </p:spTree>
    <p:extLst>
      <p:ext uri="{BB962C8B-B14F-4D97-AF65-F5344CB8AC3E}">
        <p14:creationId xmlns:p14="http://schemas.microsoft.com/office/powerpoint/2010/main" val="381277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2871299"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1.1 </a:t>
            </a:r>
            <a:r>
              <a:rPr lang="zh-CN" altLang="en-US" sz="3600" b="1" kern="0" dirty="0">
                <a:solidFill>
                  <a:prstClr val="black"/>
                </a:solidFill>
                <a:latin typeface="微软雅黑" panose="020B0503020204020204" pitchFamily="34" charset="-122"/>
                <a:ea typeface="微软雅黑" panose="020B0503020204020204" pitchFamily="34" charset="-122"/>
              </a:rPr>
              <a:t>研究背景</a:t>
            </a:r>
          </a:p>
        </p:txBody>
      </p:sp>
      <p:pic>
        <p:nvPicPr>
          <p:cNvPr id="12" name="Picture 6" descr="Centralized Multi-party Learning (Master-Worker Pattern) vs. Decentralized Multi-party Learning">
            <a:extLst>
              <a:ext uri="{FF2B5EF4-FFF2-40B4-BE49-F238E27FC236}">
                <a16:creationId xmlns:a16="http://schemas.microsoft.com/office/drawing/2014/main" id="{4C3DD3D5-7CB4-4670-8DAB-05D1CCE257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238" b="12419"/>
          <a:stretch>
            <a:fillRect/>
          </a:stretch>
        </p:blipFill>
        <p:spPr bwMode="auto">
          <a:xfrm>
            <a:off x="653641" y="1693114"/>
            <a:ext cx="3012960" cy="2220507"/>
          </a:xfrm>
          <a:prstGeom prst="rect">
            <a:avLst/>
          </a:prstGeom>
          <a:noFill/>
          <a:ln w="15875">
            <a:solidFill>
              <a:srgbClr val="053F6F"/>
            </a:solidFill>
          </a:ln>
          <a:extLst>
            <a:ext uri="{909E8E84-426E-40DD-AFC4-6F175D3DCCD1}">
              <a14:hiddenFill xmlns:a14="http://schemas.microsoft.com/office/drawing/2010/main">
                <a:solidFill>
                  <a:srgbClr val="FFFFFF"/>
                </a:solidFill>
              </a14:hiddenFill>
            </a:ext>
          </a:extLst>
        </p:spPr>
      </p:pic>
      <p:pic>
        <p:nvPicPr>
          <p:cNvPr id="11" name="Picture 22" descr="http://pics4.baidu.com/feed/0d338744ebf81a4c2d0e1aecb4f3ca5f252da633.jpeg?token=80a40fad59447a81166dc1859c0410bb">
            <a:extLst>
              <a:ext uri="{FF2B5EF4-FFF2-40B4-BE49-F238E27FC236}">
                <a16:creationId xmlns:a16="http://schemas.microsoft.com/office/drawing/2014/main" id="{94BBEA4D-681A-4277-9D51-49071C7B4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103" y="1693113"/>
            <a:ext cx="3552670" cy="2220507"/>
          </a:xfrm>
          <a:prstGeom prst="rect">
            <a:avLst/>
          </a:prstGeom>
          <a:noFill/>
          <a:ln w="15875">
            <a:solidFill>
              <a:srgbClr val="053F6F"/>
            </a:solidFill>
          </a:ln>
          <a:extLst>
            <a:ext uri="{909E8E84-426E-40DD-AFC4-6F175D3DCCD1}">
              <a14:hiddenFill xmlns:a14="http://schemas.microsoft.com/office/drawing/2010/main">
                <a:solidFill>
                  <a:srgbClr val="FFFFFF"/>
                </a:solidFill>
              </a14:hiddenFill>
            </a:ext>
          </a:extLst>
        </p:spPr>
      </p:pic>
      <p:graphicFrame>
        <p:nvGraphicFramePr>
          <p:cNvPr id="14" name="图示 13">
            <a:extLst>
              <a:ext uri="{FF2B5EF4-FFF2-40B4-BE49-F238E27FC236}">
                <a16:creationId xmlns:a16="http://schemas.microsoft.com/office/drawing/2014/main" id="{13717F0D-66D0-4AE3-AB5F-63B18363E95F}"/>
              </a:ext>
            </a:extLst>
          </p:cNvPr>
          <p:cNvGraphicFramePr/>
          <p:nvPr>
            <p:extLst>
              <p:ext uri="{D42A27DB-BD31-4B8C-83A1-F6EECF244321}">
                <p14:modId xmlns:p14="http://schemas.microsoft.com/office/powerpoint/2010/main" val="1047515397"/>
              </p:ext>
            </p:extLst>
          </p:nvPr>
        </p:nvGraphicFramePr>
        <p:xfrm>
          <a:off x="4124869" y="1411729"/>
          <a:ext cx="3466966" cy="27832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矩形: 圆角 1">
            <a:extLst>
              <a:ext uri="{FF2B5EF4-FFF2-40B4-BE49-F238E27FC236}">
                <a16:creationId xmlns:a16="http://schemas.microsoft.com/office/drawing/2014/main" id="{0CB79FE2-25A6-494D-BD70-F658CC692728}"/>
              </a:ext>
            </a:extLst>
          </p:cNvPr>
          <p:cNvSpPr/>
          <p:nvPr/>
        </p:nvSpPr>
        <p:spPr>
          <a:xfrm>
            <a:off x="10751819" y="3741420"/>
            <a:ext cx="843333" cy="1645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 93">
            <a:extLst>
              <a:ext uri="{FF2B5EF4-FFF2-40B4-BE49-F238E27FC236}">
                <a16:creationId xmlns:a16="http://schemas.microsoft.com/office/drawing/2014/main" id="{F705B784-B0E4-4A7C-BA59-AEE817BC8F13}"/>
              </a:ext>
            </a:extLst>
          </p:cNvPr>
          <p:cNvSpPr/>
          <p:nvPr/>
        </p:nvSpPr>
        <p:spPr>
          <a:xfrm flipH="1">
            <a:off x="3757527" y="2558572"/>
            <a:ext cx="589915" cy="489585"/>
          </a:xfrm>
          <a:prstGeom prst="lef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箭头: 左 93">
            <a:extLst>
              <a:ext uri="{FF2B5EF4-FFF2-40B4-BE49-F238E27FC236}">
                <a16:creationId xmlns:a16="http://schemas.microsoft.com/office/drawing/2014/main" id="{FDD5798F-7B24-4EB0-AE91-3EC25B491D54}"/>
              </a:ext>
            </a:extLst>
          </p:cNvPr>
          <p:cNvSpPr/>
          <p:nvPr/>
        </p:nvSpPr>
        <p:spPr>
          <a:xfrm flipH="1">
            <a:off x="7369262" y="2558571"/>
            <a:ext cx="589915" cy="489585"/>
          </a:xfrm>
          <a:prstGeom prst="lef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0D481A9D-94C4-4A95-B87B-7633506A0FD0}"/>
              </a:ext>
            </a:extLst>
          </p:cNvPr>
          <p:cNvSpPr txBox="1"/>
          <p:nvPr/>
        </p:nvSpPr>
        <p:spPr>
          <a:xfrm>
            <a:off x="1167390" y="4188480"/>
            <a:ext cx="1985462" cy="369332"/>
          </a:xfrm>
          <a:prstGeom prst="rect">
            <a:avLst/>
          </a:prstGeom>
          <a:noFill/>
        </p:spPr>
        <p:txBody>
          <a:bodyPr wrap="square">
            <a:spAutoFit/>
          </a:bodyPr>
          <a:lstStyle/>
          <a:p>
            <a:r>
              <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rPr>
              <a:t>集中式学习模式</a:t>
            </a:r>
            <a:endParaRPr lang="zh-CN" altLang="en-US" dirty="0"/>
          </a:p>
        </p:txBody>
      </p:sp>
      <p:sp>
        <p:nvSpPr>
          <p:cNvPr id="20" name="文本框 19">
            <a:extLst>
              <a:ext uri="{FF2B5EF4-FFF2-40B4-BE49-F238E27FC236}">
                <a16:creationId xmlns:a16="http://schemas.microsoft.com/office/drawing/2014/main" id="{0058B352-E69A-467B-9005-29F1FAC2B393}"/>
              </a:ext>
            </a:extLst>
          </p:cNvPr>
          <p:cNvSpPr txBox="1"/>
          <p:nvPr/>
        </p:nvSpPr>
        <p:spPr>
          <a:xfrm>
            <a:off x="9279630" y="4188480"/>
            <a:ext cx="1744980" cy="369332"/>
          </a:xfrm>
          <a:prstGeom prst="rect">
            <a:avLst/>
          </a:prstGeom>
          <a:noFill/>
        </p:spPr>
        <p:txBody>
          <a:bodyPr wrap="square">
            <a:spAutoFit/>
          </a:bodyPr>
          <a:lstStyle/>
          <a:p>
            <a:r>
              <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rPr>
              <a:t>联邦学习</a:t>
            </a:r>
            <a:endParaRPr lang="zh-CN" altLang="en-US" dirty="0"/>
          </a:p>
        </p:txBody>
      </p:sp>
      <p:sp>
        <p:nvSpPr>
          <p:cNvPr id="22" name="文本框 21">
            <a:extLst>
              <a:ext uri="{FF2B5EF4-FFF2-40B4-BE49-F238E27FC236}">
                <a16:creationId xmlns:a16="http://schemas.microsoft.com/office/drawing/2014/main" id="{C62AC655-CF82-4674-97AD-17E4F665B619}"/>
              </a:ext>
            </a:extLst>
          </p:cNvPr>
          <p:cNvSpPr txBox="1"/>
          <p:nvPr/>
        </p:nvSpPr>
        <p:spPr>
          <a:xfrm>
            <a:off x="4394560" y="4887155"/>
            <a:ext cx="1145519" cy="369332"/>
          </a:xfrm>
          <a:prstGeom prst="rect">
            <a:avLst/>
          </a:prstGeom>
          <a:noFill/>
        </p:spPr>
        <p:txBody>
          <a:bodyPr wrap="square">
            <a:spAutoFit/>
          </a:bodyPr>
          <a:lstStyle/>
          <a:p>
            <a:r>
              <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rPr>
              <a:t>法律法规</a:t>
            </a:r>
            <a:endParaRPr lang="zh-CN" altLang="en-US" dirty="0"/>
          </a:p>
        </p:txBody>
      </p:sp>
      <p:sp>
        <p:nvSpPr>
          <p:cNvPr id="4" name="矩形: 圆角 3">
            <a:extLst>
              <a:ext uri="{FF2B5EF4-FFF2-40B4-BE49-F238E27FC236}">
                <a16:creationId xmlns:a16="http://schemas.microsoft.com/office/drawing/2014/main" id="{CF87A3CF-0F9E-44B6-A3BE-20872848ADD1}"/>
              </a:ext>
            </a:extLst>
          </p:cNvPr>
          <p:cNvSpPr/>
          <p:nvPr/>
        </p:nvSpPr>
        <p:spPr>
          <a:xfrm>
            <a:off x="3434080" y="4419600"/>
            <a:ext cx="5110480" cy="2220507"/>
          </a:xfrm>
          <a:prstGeom prst="roundRect">
            <a:avLst/>
          </a:prstGeom>
          <a:ln/>
        </p:spPr>
        <p:style>
          <a:lnRef idx="2">
            <a:schemeClr val="dk1"/>
          </a:lnRef>
          <a:fillRef idx="1002">
            <a:schemeClr val="lt1"/>
          </a:fillRef>
          <a:effectRef idx="0">
            <a:schemeClr val="dk1"/>
          </a:effectRef>
          <a:fontRef idx="minor">
            <a:schemeClr val="dk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D336E7B2-1292-43F5-8101-4BD944D68462}"/>
              </a:ext>
            </a:extLst>
          </p:cNvPr>
          <p:cNvSpPr/>
          <p:nvPr/>
        </p:nvSpPr>
        <p:spPr>
          <a:xfrm>
            <a:off x="4128700" y="4700981"/>
            <a:ext cx="1703479" cy="7416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D3DFA121-C337-4E3B-BA67-4660B2DFAE4A}"/>
              </a:ext>
            </a:extLst>
          </p:cNvPr>
          <p:cNvSpPr txBox="1"/>
          <p:nvPr/>
        </p:nvSpPr>
        <p:spPr>
          <a:xfrm>
            <a:off x="6520077" y="4887155"/>
            <a:ext cx="1145519" cy="369332"/>
          </a:xfrm>
          <a:prstGeom prst="rect">
            <a:avLst/>
          </a:prstGeom>
          <a:noFill/>
        </p:spPr>
        <p:txBody>
          <a:bodyPr wrap="square">
            <a:spAutoFit/>
          </a:bodyPr>
          <a:lstStyle/>
          <a:p>
            <a:r>
              <a:rPr lang="zh-CN" altLang="en-US" sz="1800" b="1" kern="0" dirty="0">
                <a:solidFill>
                  <a:srgbClr val="5B9BD5"/>
                </a:solidFill>
                <a:latin typeface="微软雅黑" panose="020B0503020204020204" pitchFamily="34" charset="-122"/>
                <a:ea typeface="微软雅黑" panose="020B0503020204020204" pitchFamily="34" charset="-122"/>
              </a:rPr>
              <a:t>迁移成本</a:t>
            </a:r>
            <a:endParaRPr lang="zh-CN" altLang="en-US" dirty="0">
              <a:solidFill>
                <a:srgbClr val="5B9BD5"/>
              </a:solidFill>
            </a:endParaRPr>
          </a:p>
        </p:txBody>
      </p:sp>
      <p:sp>
        <p:nvSpPr>
          <p:cNvPr id="24" name="矩形: 圆角 23">
            <a:extLst>
              <a:ext uri="{FF2B5EF4-FFF2-40B4-BE49-F238E27FC236}">
                <a16:creationId xmlns:a16="http://schemas.microsoft.com/office/drawing/2014/main" id="{B3218D0D-7CD2-4C34-8525-B80070C8D916}"/>
              </a:ext>
            </a:extLst>
          </p:cNvPr>
          <p:cNvSpPr/>
          <p:nvPr/>
        </p:nvSpPr>
        <p:spPr>
          <a:xfrm>
            <a:off x="6254217" y="4700981"/>
            <a:ext cx="1703479" cy="7416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7D168E7-3414-4CD0-8B8D-2C6385A2A90F}"/>
              </a:ext>
            </a:extLst>
          </p:cNvPr>
          <p:cNvSpPr txBox="1"/>
          <p:nvPr/>
        </p:nvSpPr>
        <p:spPr>
          <a:xfrm>
            <a:off x="4390729" y="5973187"/>
            <a:ext cx="1145519" cy="369332"/>
          </a:xfrm>
          <a:prstGeom prst="rect">
            <a:avLst/>
          </a:prstGeom>
          <a:noFill/>
        </p:spPr>
        <p:txBody>
          <a:bodyPr wrap="square">
            <a:spAutoFit/>
          </a:bodyPr>
          <a:lstStyle/>
          <a:p>
            <a:r>
              <a:rPr lang="zh-CN" altLang="en-US" sz="1800" b="1" kern="0" dirty="0">
                <a:solidFill>
                  <a:srgbClr val="5B9BD5"/>
                </a:solidFill>
                <a:latin typeface="微软雅黑" panose="020B0503020204020204" pitchFamily="34" charset="-122"/>
                <a:ea typeface="微软雅黑" panose="020B0503020204020204" pitchFamily="34" charset="-122"/>
              </a:rPr>
              <a:t>隐私安全</a:t>
            </a:r>
            <a:endParaRPr lang="zh-CN" altLang="en-US" dirty="0">
              <a:solidFill>
                <a:srgbClr val="5B9BD5"/>
              </a:solidFill>
            </a:endParaRPr>
          </a:p>
        </p:txBody>
      </p:sp>
      <p:sp>
        <p:nvSpPr>
          <p:cNvPr id="27" name="矩形: 圆角 26">
            <a:extLst>
              <a:ext uri="{FF2B5EF4-FFF2-40B4-BE49-F238E27FC236}">
                <a16:creationId xmlns:a16="http://schemas.microsoft.com/office/drawing/2014/main" id="{7E87E7D8-87BF-43F5-8F4C-AB58E60A05E5}"/>
              </a:ext>
            </a:extLst>
          </p:cNvPr>
          <p:cNvSpPr/>
          <p:nvPr/>
        </p:nvSpPr>
        <p:spPr>
          <a:xfrm>
            <a:off x="4124869" y="5787013"/>
            <a:ext cx="1703479" cy="7416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661BC900-636B-4E79-85A8-897A6F31D168}"/>
              </a:ext>
            </a:extLst>
          </p:cNvPr>
          <p:cNvSpPr txBox="1"/>
          <p:nvPr/>
        </p:nvSpPr>
        <p:spPr>
          <a:xfrm>
            <a:off x="6516246" y="5973187"/>
            <a:ext cx="1145519" cy="369332"/>
          </a:xfrm>
          <a:prstGeom prst="rect">
            <a:avLst/>
          </a:prstGeom>
          <a:noFill/>
        </p:spPr>
        <p:txBody>
          <a:bodyPr wrap="square">
            <a:spAutoFit/>
          </a:bodyPr>
          <a:lstStyle/>
          <a:p>
            <a:r>
              <a:rPr lang="zh-CN" altLang="en-US" sz="1800" b="1" kern="0" dirty="0">
                <a:solidFill>
                  <a:srgbClr val="5B9BD5"/>
                </a:solidFill>
                <a:latin typeface="微软雅黑" panose="020B0503020204020204" pitchFamily="34" charset="-122"/>
                <a:ea typeface="微软雅黑" panose="020B0503020204020204" pitchFamily="34" charset="-122"/>
              </a:rPr>
              <a:t>利益纠纷</a:t>
            </a:r>
            <a:endParaRPr lang="zh-CN" altLang="en-US" dirty="0">
              <a:solidFill>
                <a:srgbClr val="5B9BD5"/>
              </a:solidFill>
            </a:endParaRPr>
          </a:p>
        </p:txBody>
      </p:sp>
      <p:sp>
        <p:nvSpPr>
          <p:cNvPr id="29" name="矩形: 圆角 28">
            <a:extLst>
              <a:ext uri="{FF2B5EF4-FFF2-40B4-BE49-F238E27FC236}">
                <a16:creationId xmlns:a16="http://schemas.microsoft.com/office/drawing/2014/main" id="{A103F5FD-D862-4025-8136-572D2A457DB4}"/>
              </a:ext>
            </a:extLst>
          </p:cNvPr>
          <p:cNvSpPr/>
          <p:nvPr/>
        </p:nvSpPr>
        <p:spPr>
          <a:xfrm>
            <a:off x="6250386" y="5787013"/>
            <a:ext cx="1703479" cy="7416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436A43E-73AE-4C46-A080-AB56C8C1D8FC}"/>
              </a:ext>
            </a:extLst>
          </p:cNvPr>
          <p:cNvSpPr txBox="1"/>
          <p:nvPr/>
        </p:nvSpPr>
        <p:spPr>
          <a:xfrm>
            <a:off x="4416957" y="4876995"/>
            <a:ext cx="1145519" cy="369332"/>
          </a:xfrm>
          <a:prstGeom prst="rect">
            <a:avLst/>
          </a:prstGeom>
          <a:noFill/>
        </p:spPr>
        <p:txBody>
          <a:bodyPr wrap="square">
            <a:spAutoFit/>
          </a:bodyPr>
          <a:lstStyle/>
          <a:p>
            <a:r>
              <a:rPr lang="zh-CN" altLang="en-US" sz="1800" b="1" kern="0" dirty="0">
                <a:solidFill>
                  <a:srgbClr val="5B9BD5"/>
                </a:solidFill>
                <a:latin typeface="微软雅黑" panose="020B0503020204020204" pitchFamily="34" charset="-122"/>
                <a:ea typeface="微软雅黑" panose="020B0503020204020204" pitchFamily="34" charset="-122"/>
              </a:rPr>
              <a:t>法律法规</a:t>
            </a:r>
            <a:endParaRPr lang="zh-CN" altLang="en-US" dirty="0">
              <a:solidFill>
                <a:srgbClr val="5B9BD5"/>
              </a:solidFill>
            </a:endParaRPr>
          </a:p>
        </p:txBody>
      </p:sp>
    </p:spTree>
    <p:extLst>
      <p:ext uri="{BB962C8B-B14F-4D97-AF65-F5344CB8AC3E}">
        <p14:creationId xmlns:p14="http://schemas.microsoft.com/office/powerpoint/2010/main" val="1891785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541902"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4.5.5 KCIF2</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算法实验结果</a:t>
            </a:r>
            <a:endParaRPr lang="zh-CN" altLang="en-US" sz="24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3DCCA73-EEB2-47B1-8D26-028EDA7C0E6E}"/>
              </a:ext>
            </a:extLst>
          </p:cNvPr>
          <p:cNvPicPr>
            <a:picLocks noChangeAspect="1"/>
          </p:cNvPicPr>
          <p:nvPr/>
        </p:nvPicPr>
        <p:blipFill>
          <a:blip r:embed="rId3"/>
          <a:stretch>
            <a:fillRect/>
          </a:stretch>
        </p:blipFill>
        <p:spPr>
          <a:xfrm>
            <a:off x="272092" y="1394974"/>
            <a:ext cx="7437765" cy="1600339"/>
          </a:xfrm>
          <a:prstGeom prst="rect">
            <a:avLst/>
          </a:prstGeom>
        </p:spPr>
      </p:pic>
      <p:pic>
        <p:nvPicPr>
          <p:cNvPr id="2" name="图片 1">
            <a:extLst>
              <a:ext uri="{FF2B5EF4-FFF2-40B4-BE49-F238E27FC236}">
                <a16:creationId xmlns:a16="http://schemas.microsoft.com/office/drawing/2014/main" id="{C1FD7BA6-F3A3-44E4-969C-FA6C4C0FF6B1}"/>
              </a:ext>
            </a:extLst>
          </p:cNvPr>
          <p:cNvPicPr>
            <a:picLocks noChangeAspect="1"/>
          </p:cNvPicPr>
          <p:nvPr/>
        </p:nvPicPr>
        <p:blipFill>
          <a:blip r:embed="rId4"/>
          <a:stretch>
            <a:fillRect/>
          </a:stretch>
        </p:blipFill>
        <p:spPr>
          <a:xfrm>
            <a:off x="371161" y="3141881"/>
            <a:ext cx="7338696" cy="3414056"/>
          </a:xfrm>
          <a:prstGeom prst="rect">
            <a:avLst/>
          </a:prstGeom>
        </p:spPr>
      </p:pic>
      <p:pic>
        <p:nvPicPr>
          <p:cNvPr id="6" name="图片 5">
            <a:extLst>
              <a:ext uri="{FF2B5EF4-FFF2-40B4-BE49-F238E27FC236}">
                <a16:creationId xmlns:a16="http://schemas.microsoft.com/office/drawing/2014/main" id="{CE3E556D-7FF0-4903-9102-CFCE9EE1C262}"/>
              </a:ext>
            </a:extLst>
          </p:cNvPr>
          <p:cNvPicPr>
            <a:picLocks noChangeAspect="1"/>
          </p:cNvPicPr>
          <p:nvPr/>
        </p:nvPicPr>
        <p:blipFill>
          <a:blip r:embed="rId5"/>
          <a:stretch>
            <a:fillRect/>
          </a:stretch>
        </p:blipFill>
        <p:spPr>
          <a:xfrm>
            <a:off x="8130421" y="1179629"/>
            <a:ext cx="2946454" cy="2173271"/>
          </a:xfrm>
          <a:prstGeom prst="rect">
            <a:avLst/>
          </a:prstGeom>
        </p:spPr>
      </p:pic>
      <p:sp>
        <p:nvSpPr>
          <p:cNvPr id="7" name="文本框 6">
            <a:extLst>
              <a:ext uri="{FF2B5EF4-FFF2-40B4-BE49-F238E27FC236}">
                <a16:creationId xmlns:a16="http://schemas.microsoft.com/office/drawing/2014/main" id="{53032CC6-7912-4F7C-95F6-E7EAE7E47560}"/>
              </a:ext>
            </a:extLst>
          </p:cNvPr>
          <p:cNvSpPr txBox="1"/>
          <p:nvPr/>
        </p:nvSpPr>
        <p:spPr>
          <a:xfrm>
            <a:off x="8188462" y="3627654"/>
            <a:ext cx="3632377" cy="2536400"/>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KCIF2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算法在三组实验中均要优于</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KF2</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算法，在三组实验中均取得最优。</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800" i="0" dirty="0">
                <a:solidFill>
                  <a:srgbClr val="000000"/>
                </a:solidFill>
                <a:effectLst/>
                <a:latin typeface="微软雅黑" panose="020B0503020204020204" pitchFamily="34" charset="-122"/>
                <a:ea typeface="微软雅黑" panose="020B0503020204020204" pitchFamily="34" charset="-122"/>
              </a:rPr>
              <a:t>KCIF2 </a:t>
            </a:r>
            <a:r>
              <a:rPr lang="zh-CN" altLang="en-US" sz="1800" i="0" dirty="0">
                <a:solidFill>
                  <a:srgbClr val="000000"/>
                </a:solidFill>
                <a:effectLst/>
                <a:latin typeface="微软雅黑" panose="020B0503020204020204" pitchFamily="34" charset="-122"/>
                <a:ea typeface="微软雅黑" panose="020B0503020204020204" pitchFamily="34" charset="-122"/>
              </a:rPr>
              <a:t>算法在不同拓扑结构下均能有效提升模型的精度。</a:t>
            </a:r>
            <a:r>
              <a:rPr lang="zh-CN" alt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9891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5937712" cy="646331"/>
          </a:xfrm>
          <a:prstGeom prst="rect">
            <a:avLst/>
          </a:prstGeom>
        </p:spPr>
        <p:txBody>
          <a:bodyPr wrap="squar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4.6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小结</a:t>
            </a:r>
          </a:p>
        </p:txBody>
      </p:sp>
      <p:sp>
        <p:nvSpPr>
          <p:cNvPr id="8" name="文本框 7">
            <a:extLst>
              <a:ext uri="{FF2B5EF4-FFF2-40B4-BE49-F238E27FC236}">
                <a16:creationId xmlns:a16="http://schemas.microsoft.com/office/drawing/2014/main" id="{1CD0DA0E-04DB-4EB6-8F40-0DDD6E29F379}"/>
              </a:ext>
            </a:extLst>
          </p:cNvPr>
          <p:cNvSpPr txBox="1"/>
          <p:nvPr/>
        </p:nvSpPr>
        <p:spPr>
          <a:xfrm>
            <a:off x="457200" y="1581988"/>
            <a:ext cx="11094719" cy="1705403"/>
          </a:xfrm>
          <a:prstGeom prst="rect">
            <a:avLst/>
          </a:prstGeom>
          <a:noFill/>
        </p:spPr>
        <p:txBody>
          <a:bodyPr wrap="square">
            <a:spAutoFit/>
          </a:bodyPr>
          <a:lstStyle/>
          <a:p>
            <a:pPr>
              <a:lnSpc>
                <a:spcPct val="150000"/>
              </a:lnSpc>
            </a:pP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       本章节将第三章所提出的两个方法（</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KF_Grad</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方法和</a:t>
            </a:r>
            <a:r>
              <a:rPr lang="en-US" altLang="zh-CN" kern="0" dirty="0" err="1">
                <a:solidFill>
                  <a:schemeClr val="tx1">
                    <a:lumMod val="95000"/>
                    <a:lumOff val="5000"/>
                  </a:schemeClr>
                </a:solidFill>
                <a:latin typeface="微软雅黑" panose="020B0503020204020204" pitchFamily="34" charset="-122"/>
                <a:ea typeface="微软雅黑" panose="020B0503020204020204" pitchFamily="34" charset="-122"/>
              </a:rPr>
              <a:t>KF_Param</a:t>
            </a:r>
            <a:r>
              <a:rPr lang="zh-CN" altLang="en-US" kern="0" dirty="0">
                <a:solidFill>
                  <a:schemeClr val="tx1">
                    <a:lumMod val="95000"/>
                    <a:lumOff val="5000"/>
                  </a:schemeClr>
                </a:solidFill>
                <a:latin typeface="微软雅黑" panose="020B0503020204020204" pitchFamily="34" charset="-122"/>
                <a:ea typeface="微软雅黑" panose="020B0503020204020204" pitchFamily="34" charset="-122"/>
              </a:rPr>
              <a:t>方法），均扩展到了去中心化的联邦学习架构下，解决了传统联邦学习所存在的信任依赖和通信瓶颈问题。针对去中心化架构所带来的共识问题，将其中的卡尔曼滤波器替换为共识卡尔曼滤波器，使得在过滤梯度噪声和超调噪声的同时，又能加快促进系统达成共识，并使得这两个算法均有了进一步的提升。根据实验结果，可总结为如下两个结论：</a:t>
            </a:r>
            <a:endParaRPr lang="en-US" altLang="zh-CN"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1D2BDD7-71F8-430E-B240-6626B1598AF6}"/>
              </a:ext>
            </a:extLst>
          </p:cNvPr>
          <p:cNvSpPr txBox="1"/>
          <p:nvPr/>
        </p:nvSpPr>
        <p:spPr>
          <a:xfrm>
            <a:off x="909755" y="3612604"/>
            <a:ext cx="9583838" cy="2274790"/>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n"/>
            </a:pPr>
            <a:r>
              <a:rPr lang="zh-CN" altLang="en-US" b="1" dirty="0">
                <a:latin typeface="字魂105号-简雅黑" panose="00000500000000000000" pitchFamily="2" charset="-122"/>
                <a:ea typeface="字魂105号-简雅黑" panose="00000500000000000000" pitchFamily="2" charset="-122"/>
                <a:sym typeface="字魂105号-简雅黑" panose="00000500000000000000" pitchFamily="2" charset="-122"/>
              </a:rPr>
              <a:t>结论</a:t>
            </a:r>
            <a:r>
              <a:rPr lang="en-US" altLang="zh-CN" b="1" dirty="0">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800" b="1"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sym typeface="字魂105号-简雅黑" panose="00000500000000000000" pitchFamily="2" charset="-122"/>
              </a:rPr>
              <a:t>基于共识卡尔曼滤波器的优化方法在去中心化架构下，相较于集中式方法均有了进一步的效果提升</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endParaRPr lang="en-US" altLang="zh-CN" b="1" kern="0"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Wingdings" panose="05000000000000000000" pitchFamily="2" charset="2"/>
              <a:buChar char="n"/>
            </a:pP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结论</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b="1" kern="0" dirty="0">
                <a:solidFill>
                  <a:schemeClr val="tx1">
                    <a:lumMod val="95000"/>
                    <a:lumOff val="5000"/>
                  </a:schemeClr>
                </a:solidFill>
                <a:latin typeface="微软雅黑" panose="020B0503020204020204" pitchFamily="34" charset="-122"/>
                <a:ea typeface="微软雅黑" panose="020B0503020204020204" pitchFamily="34" charset="-122"/>
              </a:rPr>
              <a:t>：在去中心化的联邦学习架构下，基于共识卡尔曼滤波器的算法所带来的提升在多种拓扑结构下均有提升，具有较强的鲁棒性。</a:t>
            </a:r>
            <a:endPar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728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05</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4366868" y="2661613"/>
            <a:ext cx="3924472" cy="861774"/>
          </a:xfrm>
          <a:prstGeom prst="rect">
            <a:avLst/>
          </a:prstGeom>
        </p:spPr>
        <p:txBody>
          <a:bodyPr wrap="none">
            <a:spAutoFit/>
          </a:bodyPr>
          <a:lstStyle/>
          <a:p>
            <a:pPr lvl="0" algn="ctr" fontAlgn="base">
              <a:spcAft>
                <a:spcPct val="0"/>
              </a:spcAft>
              <a:defRPr/>
            </a:pPr>
            <a:r>
              <a:rPr lang="en-US" altLang="zh-CN"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5.</a:t>
            </a: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总结与展望</a:t>
            </a:r>
          </a:p>
        </p:txBody>
      </p:sp>
    </p:spTree>
    <p:extLst>
      <p:ext uri="{BB962C8B-B14F-4D97-AF65-F5344CB8AC3E}">
        <p14:creationId xmlns:p14="http://schemas.microsoft.com/office/powerpoint/2010/main" val="1825198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871299"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5.1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研究总结</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5029390"/>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研究点一：基于卡尔曼滤波器的隐私保护机器学习优化算法研究</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b="0" i="0" dirty="0">
                <a:solidFill>
                  <a:srgbClr val="000000"/>
                </a:solidFill>
                <a:effectLst/>
                <a:latin typeface="微软雅黑" panose="020B0503020204020204" pitchFamily="34" charset="-122"/>
                <a:ea typeface="微软雅黑" panose="020B0503020204020204" pitchFamily="34" charset="-122"/>
              </a:rPr>
              <a:t>针对差分隐私中的效用权衡问题，提出了基于卡尔曼滤波的隐私保护机器学习优化方法，利用卡尔曼滤波器来过滤梯度中的差分隐私噪声，加快了模型的收敛速率的同时又提升了最终模型的收敛精度。除此之外，针对动量优化方法所造成的超调现象，本研究进一步提出了基于卡尔曼滤波器的超调过滤方法，利用系统方差指数衰减的卡尔曼滤波器过滤超调噪声，确保模型在收敛的后期能够快速平稳的收敛。</a:t>
            </a:r>
            <a:endParaRPr lang="en-US" altLang="zh-CN" sz="1800" b="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研究点二：基于卡尔曼滤波器的隐私保护联邦学习优化算法研究</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b="0" i="0" dirty="0">
                <a:solidFill>
                  <a:srgbClr val="000000"/>
                </a:solidFill>
                <a:effectLst/>
                <a:latin typeface="微软雅黑" panose="020B0503020204020204" pitchFamily="34" charset="-122"/>
                <a:ea typeface="微软雅黑" panose="020B0503020204020204" pitchFamily="34" charset="-122"/>
              </a:rPr>
              <a:t>针对联邦学习中的通信瓶颈以及信任依赖的问题，提出了去中心化架构下基于共识卡尔曼滤波器的联邦学习优化方法。与此同时，针对去中心化架构所引发的共识问题，本研究将第一个研究点所提出的两种方法中的卡尔曼滤波器扩展至共识卡尔曼滤波器，在分散系统中有效过滤高斯噪声的同时，又可以很好地确保系统尽快地达成共识。经过大量实验显示，基于共识卡尔曼滤波器方法在多个数据集上要优于基于传统卡尔曼滤波器的方法，均达到了最优。</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6431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871299" cy="646331"/>
          </a:xfrm>
          <a:prstGeom prst="rect">
            <a:avLst/>
          </a:prstGeom>
        </p:spPr>
        <p:txBody>
          <a:bodyPr wrap="none">
            <a:spAutoFit/>
          </a:bodyPr>
          <a:lstStyle/>
          <a:p>
            <a:pPr>
              <a:spcBef>
                <a:spcPct val="20000"/>
              </a:spcBef>
              <a:defRPr/>
            </a:pPr>
            <a:r>
              <a:rPr lang="en-US" altLang="zh-CN" sz="3600" b="1" kern="0" dirty="0">
                <a:solidFill>
                  <a:schemeClr val="tx1">
                    <a:lumMod val="95000"/>
                    <a:lumOff val="5000"/>
                  </a:schemeClr>
                </a:solidFill>
                <a:latin typeface="微软雅黑" panose="020B0503020204020204" pitchFamily="34" charset="-122"/>
                <a:ea typeface="微软雅黑" panose="020B0503020204020204" pitchFamily="34" charset="-122"/>
              </a:rPr>
              <a:t>5.2 </a:t>
            </a: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未来展望</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544488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方向一：梯度非线性变换问题</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b="0" i="0" dirty="0">
                <a:solidFill>
                  <a:srgbClr val="000000"/>
                </a:solidFill>
                <a:effectLst/>
                <a:latin typeface="微软雅黑" panose="020B0503020204020204" pitchFamily="34" charset="-122"/>
                <a:ea typeface="微软雅黑" panose="020B0503020204020204" pitchFamily="34" charset="-122"/>
              </a:rPr>
              <a:t>本文所提出的方法是基于将全局梯度的变换过程和超调噪声波动过程假设为一个动态线性过程所得。但在机器学习的场景中，二者的变化曲线可能是极为复杂的。本文的方法并不适用该场景。针对此问题，可以尝试利用扩展卡尔曼滤波器等适用于非线性系统的方法，但这些方法也会增大训练过程的计算复杂度。因此如何将卡尔曼滤波器扩展至非线性变换的动态系统中的同时不会额外增加复杂度可以作为本工作的第一个未来研究方向。</a:t>
            </a:r>
            <a:br>
              <a:rPr lang="zh-CN" altLang="en-US" dirty="0">
                <a:latin typeface="微软雅黑" panose="020B0503020204020204" pitchFamily="34" charset="-122"/>
                <a:ea typeface="微软雅黑" panose="020B0503020204020204" pitchFamily="34" charset="-122"/>
              </a:rPr>
            </a:b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方向二：去中心化架构下非独立同态分布问题</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800" b="0" i="0" dirty="0">
                <a:solidFill>
                  <a:srgbClr val="000000"/>
                </a:solidFill>
                <a:effectLst/>
                <a:latin typeface="微软雅黑" panose="020B0503020204020204" pitchFamily="34" charset="-122"/>
                <a:ea typeface="微软雅黑" panose="020B0503020204020204" pitchFamily="34" charset="-122"/>
              </a:rPr>
              <a:t>       本本并未考虑各个参与方节点数据非独立同态分布的问题，若各个参与方的数据分布存在较大差异，则可能导致联邦学习的作用被削弱，甚至起到反作用，即参与方单独使用自身数据的最终效果要优于联邦训练的模型效果。针对该问题，研究如何将适用于传统横向联邦学习中的非独立同态分布解决方案扩展至去中心化的联邦学习架构下，进而实现个性化的训练过程可以作为本工作的第二个未来研究方向。</a:t>
            </a:r>
            <a:br>
              <a:rPr lang="zh-CN" altLang="en-US" dirty="0">
                <a:latin typeface="微软雅黑" panose="020B0503020204020204" pitchFamily="34" charset="-122"/>
                <a:ea typeface="微软雅黑" panose="020B0503020204020204" pitchFamily="34" charset="-122"/>
              </a:rPr>
            </a:b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063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031325"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参考文献</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1708958" cy="531722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参考文献：</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[1] Du J, Li S, Chen X, et al. Dynamic differential-privacy preserving </a:t>
            </a:r>
            <a:r>
              <a:rPr lang="en-US" altLang="zh-CN" sz="1400" dirty="0" err="1">
                <a:solidFill>
                  <a:srgbClr val="000000"/>
                </a:solidFill>
                <a:latin typeface="微软雅黑" panose="020B0503020204020204" pitchFamily="34" charset="-122"/>
                <a:ea typeface="微软雅黑" panose="020B0503020204020204" pitchFamily="34" charset="-122"/>
              </a:rPr>
              <a:t>sgd</a:t>
            </a:r>
            <a:r>
              <a:rPr lang="en-US" altLang="zh-CN" sz="1400" dirty="0">
                <a:solidFill>
                  <a:srgbClr val="000000"/>
                </a:solidFill>
                <a:latin typeface="微软雅黑" panose="020B0503020204020204" pitchFamily="34" charset="-122"/>
                <a:ea typeface="微软雅黑" panose="020B0503020204020204" pitchFamily="34" charset="-122"/>
              </a:rPr>
              <a:t>[J]. </a:t>
            </a:r>
            <a:r>
              <a:rPr lang="en-US" altLang="zh-CN" sz="1400" dirty="0" err="1">
                <a:solidFill>
                  <a:srgbClr val="000000"/>
                </a:solidFill>
                <a:latin typeface="微软雅黑" panose="020B0503020204020204" pitchFamily="34" charset="-122"/>
                <a:ea typeface="微软雅黑" panose="020B0503020204020204" pitchFamily="34" charset="-122"/>
              </a:rPr>
              <a:t>arXiv</a:t>
            </a:r>
            <a:r>
              <a:rPr lang="en-US" altLang="zh-CN" sz="1400" dirty="0">
                <a:solidFill>
                  <a:srgbClr val="000000"/>
                </a:solidFill>
                <a:latin typeface="微软雅黑" panose="020B0503020204020204" pitchFamily="34" charset="-122"/>
                <a:ea typeface="微软雅黑" panose="020B0503020204020204" pitchFamily="34" charset="-122"/>
              </a:rPr>
              <a:t> preprint arXiv:2111.00173, 2021.</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[2] Gong M, Pan K, </a:t>
            </a:r>
            <a:r>
              <a:rPr lang="en-US" altLang="zh-CN" sz="1400" dirty="0" err="1">
                <a:solidFill>
                  <a:srgbClr val="000000"/>
                </a:solidFill>
                <a:latin typeface="微软雅黑" panose="020B0503020204020204" pitchFamily="34" charset="-122"/>
                <a:ea typeface="微软雅黑" panose="020B0503020204020204" pitchFamily="34" charset="-122"/>
              </a:rPr>
              <a:t>Xie</a:t>
            </a:r>
            <a:r>
              <a:rPr lang="en-US" altLang="zh-CN" sz="1400" dirty="0">
                <a:solidFill>
                  <a:srgbClr val="000000"/>
                </a:solidFill>
                <a:latin typeface="微软雅黑" panose="020B0503020204020204" pitchFamily="34" charset="-122"/>
                <a:ea typeface="微软雅黑" panose="020B0503020204020204" pitchFamily="34" charset="-122"/>
              </a:rPr>
              <a:t> Y, et al. Preserving differential privacy in deep neural networks with relevance-based adaptive noise imposition[J]. Neural Networks, 2020, 125: 131-141.</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[3] Xu D, Du W, Wu X. Removing disparate impact on model accuracy in differentially private stochastic gradient descent[C]//Proceedings of the 27th ACM SIGKDD Conference on Knowledge Discovery &amp; Data Mining. 2021: 1924-1932.</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[4] Xu Z, Shi S, Liu A X, et al. An adaptive and fast convergent approach to differentially private deep learning[C]//IEEE INFOCOM 2020-IEEE Conference on Computer Communications. IEEE, 2020: 1867-1876.</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[5]. Witt L, </a:t>
            </a:r>
            <a:r>
              <a:rPr lang="en-US" altLang="zh-CN" sz="1400" dirty="0" err="1">
                <a:solidFill>
                  <a:srgbClr val="000000"/>
                </a:solidFill>
                <a:latin typeface="微软雅黑" panose="020B0503020204020204" pitchFamily="34" charset="-122"/>
                <a:ea typeface="微软雅黑" panose="020B0503020204020204" pitchFamily="34" charset="-122"/>
              </a:rPr>
              <a:t>Heyer</a:t>
            </a:r>
            <a:r>
              <a:rPr lang="en-US" altLang="zh-CN" sz="1400" dirty="0">
                <a:solidFill>
                  <a:srgbClr val="000000"/>
                </a:solidFill>
                <a:latin typeface="微软雅黑" panose="020B0503020204020204" pitchFamily="34" charset="-122"/>
                <a:ea typeface="微软雅黑" panose="020B0503020204020204" pitchFamily="34" charset="-122"/>
              </a:rPr>
              <a:t> M, Toyoda K, et al. Decentral and incentivized federated learning frameworks: A systematic literature review[J]. IEEE Internet of Things Journal, 2022, 10(4): 3642-3663.</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[6]. </a:t>
            </a:r>
            <a:r>
              <a:rPr lang="en-US" altLang="zh-CN" sz="1400" dirty="0" err="1">
                <a:solidFill>
                  <a:srgbClr val="000000"/>
                </a:solidFill>
                <a:latin typeface="微软雅黑" panose="020B0503020204020204" pitchFamily="34" charset="-122"/>
                <a:ea typeface="微软雅黑" panose="020B0503020204020204" pitchFamily="34" charset="-122"/>
              </a:rPr>
              <a:t>Cyffers</a:t>
            </a:r>
            <a:r>
              <a:rPr lang="en-US" altLang="zh-CN" sz="1400" dirty="0">
                <a:solidFill>
                  <a:srgbClr val="000000"/>
                </a:solidFill>
                <a:latin typeface="微软雅黑" panose="020B0503020204020204" pitchFamily="34" charset="-122"/>
                <a:ea typeface="微软雅黑" panose="020B0503020204020204" pitchFamily="34" charset="-122"/>
              </a:rPr>
              <a:t> E, </a:t>
            </a:r>
            <a:r>
              <a:rPr lang="en-US" altLang="zh-CN" sz="1400" dirty="0" err="1">
                <a:solidFill>
                  <a:srgbClr val="000000"/>
                </a:solidFill>
                <a:latin typeface="微软雅黑" panose="020B0503020204020204" pitchFamily="34" charset="-122"/>
                <a:ea typeface="微软雅黑" panose="020B0503020204020204" pitchFamily="34" charset="-122"/>
              </a:rPr>
              <a:t>Bellet</a:t>
            </a:r>
            <a:r>
              <a:rPr lang="en-US" altLang="zh-CN" sz="1400" dirty="0">
                <a:solidFill>
                  <a:srgbClr val="000000"/>
                </a:solidFill>
                <a:latin typeface="微软雅黑" panose="020B0503020204020204" pitchFamily="34" charset="-122"/>
                <a:ea typeface="微软雅黑" panose="020B0503020204020204" pitchFamily="34" charset="-122"/>
              </a:rPr>
              <a:t> A. Privacy amplification by decentralization[C]//International Conference on Artificial Intelligence and Statistics. PMLR, 2022: 5334-5353.</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[7]. Chen H, Wang H, Long Q, et al. Advancements in federated learning: Models, methods, and privacy[J]. </a:t>
            </a:r>
            <a:r>
              <a:rPr lang="en-US" altLang="zh-CN" sz="1400" dirty="0" err="1">
                <a:solidFill>
                  <a:srgbClr val="000000"/>
                </a:solidFill>
                <a:latin typeface="微软雅黑" panose="020B0503020204020204" pitchFamily="34" charset="-122"/>
                <a:ea typeface="微软雅黑" panose="020B0503020204020204" pitchFamily="34" charset="-122"/>
              </a:rPr>
              <a:t>arXiv</a:t>
            </a:r>
            <a:r>
              <a:rPr lang="en-US" altLang="zh-CN" sz="1400" dirty="0">
                <a:solidFill>
                  <a:srgbClr val="000000"/>
                </a:solidFill>
                <a:latin typeface="微软雅黑" panose="020B0503020204020204" pitchFamily="34" charset="-122"/>
                <a:ea typeface="微软雅黑" panose="020B0503020204020204" pitchFamily="34" charset="-122"/>
              </a:rPr>
              <a:t> preprint arXiv:2302.11466, 2023.</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[8]. An W, Wang H, Sun Q, et al. A PID controller approach for stochastic optimization of deep networks[C]//Proceedings of the IEEE conference on computer vision and pattern recognition. 2018: 8522-8531.</a:t>
            </a:r>
          </a:p>
        </p:txBody>
      </p:sp>
    </p:spTree>
    <p:extLst>
      <p:ext uri="{BB962C8B-B14F-4D97-AF65-F5344CB8AC3E}">
        <p14:creationId xmlns:p14="http://schemas.microsoft.com/office/powerpoint/2010/main" val="704757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954655"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评审意见修改</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4521559"/>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论文的不足之处及修改建议：</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第二章中许多定理实际是定义，建议修改。</a:t>
            </a: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算法</a:t>
            </a:r>
            <a:r>
              <a:rPr lang="en-US" altLang="zh-CN" dirty="0">
                <a:solidFill>
                  <a:srgbClr val="000000"/>
                </a:solidFill>
                <a:latin typeface="微软雅黑" panose="020B0503020204020204" pitchFamily="34" charset="-122"/>
                <a:ea typeface="微软雅黑" panose="020B0503020204020204" pitchFamily="34" charset="-122"/>
              </a:rPr>
              <a:t>2-1</a:t>
            </a:r>
            <a:r>
              <a:rPr lang="zh-CN" altLang="en-US" dirty="0">
                <a:solidFill>
                  <a:srgbClr val="000000"/>
                </a:solidFill>
                <a:latin typeface="微软雅黑" panose="020B0503020204020204" pitchFamily="34" charset="-122"/>
                <a:ea typeface="微软雅黑" panose="020B0503020204020204" pitchFamily="34" charset="-122"/>
              </a:rPr>
              <a:t>中初始化的卡尔曼滤波器在哪一步中使用？</a:t>
            </a: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格式问题，如（</a:t>
            </a:r>
            <a:r>
              <a:rPr lang="en-US" altLang="zh-CN" dirty="0">
                <a:solidFill>
                  <a:srgbClr val="000000"/>
                </a:solidFill>
                <a:latin typeface="微软雅黑" panose="020B0503020204020204" pitchFamily="34" charset="-122"/>
                <a:ea typeface="微软雅黑" panose="020B0503020204020204" pitchFamily="34" charset="-122"/>
              </a:rPr>
              <a:t>2-1</a:t>
            </a:r>
            <a:r>
              <a:rPr lang="zh-CN" altLang="en-US" dirty="0">
                <a:solidFill>
                  <a:srgbClr val="000000"/>
                </a:solidFill>
                <a:latin typeface="微软雅黑" panose="020B0503020204020204" pitchFamily="34" charset="-122"/>
                <a:ea typeface="微软雅黑" panose="020B0503020204020204" pitchFamily="34" charset="-122"/>
              </a:rPr>
              <a:t>）前一行的</a:t>
            </a:r>
            <a:r>
              <a:rPr lang="en-US" altLang="zh-CN" dirty="0">
                <a:solidFill>
                  <a:srgbClr val="000000"/>
                </a:solidFill>
                <a:latin typeface="微软雅黑" panose="020B0503020204020204" pitchFamily="34" charset="-122"/>
                <a:ea typeface="微软雅黑" panose="020B0503020204020204" pitchFamily="34" charset="-122"/>
              </a:rPr>
              <a:t>eqrefdp:dp12</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(2-3)</a:t>
            </a:r>
            <a:r>
              <a:rPr lang="zh-CN" altLang="en-US" dirty="0">
                <a:solidFill>
                  <a:srgbClr val="000000"/>
                </a:solidFill>
                <a:latin typeface="微软雅黑" panose="020B0503020204020204" pitchFamily="34" charset="-122"/>
                <a:ea typeface="微软雅黑" panose="020B0503020204020204" pitchFamily="34" charset="-122"/>
              </a:rPr>
              <a:t>后两行的如</a:t>
            </a:r>
            <a:r>
              <a:rPr lang="en-US" altLang="zh-CN" dirty="0">
                <a:solidFill>
                  <a:srgbClr val="000000"/>
                </a:solidFill>
                <a:latin typeface="微软雅黑" panose="020B0503020204020204" pitchFamily="34" charset="-122"/>
                <a:ea typeface="微软雅黑" panose="020B0503020204020204" pitchFamily="34" charset="-122"/>
              </a:rPr>
              <a:t>(2.9)</a:t>
            </a:r>
            <a:r>
              <a:rPr lang="zh-CN" altLang="en-US" dirty="0">
                <a:solidFill>
                  <a:srgbClr val="000000"/>
                </a:solidFill>
                <a:latin typeface="微软雅黑" panose="020B0503020204020204" pitchFamily="34" charset="-122"/>
                <a:ea typeface="微软雅黑" panose="020B0503020204020204" pitchFamily="34" charset="-122"/>
              </a:rPr>
              <a:t>所示；（</a:t>
            </a:r>
            <a:r>
              <a:rPr lang="en-US" altLang="zh-CN" dirty="0">
                <a:solidFill>
                  <a:srgbClr val="000000"/>
                </a:solidFill>
                <a:latin typeface="微软雅黑" panose="020B0503020204020204" pitchFamily="34" charset="-122"/>
                <a:ea typeface="微软雅黑" panose="020B0503020204020204" pitchFamily="34" charset="-122"/>
              </a:rPr>
              <a:t>3-1</a:t>
            </a:r>
            <a:r>
              <a:rPr lang="zh-CN" altLang="en-US" dirty="0">
                <a:solidFill>
                  <a:srgbClr val="000000"/>
                </a:solidFill>
                <a:latin typeface="微软雅黑" panose="020B0503020204020204" pitchFamily="34" charset="-122"/>
                <a:ea typeface="微软雅黑" panose="020B0503020204020204" pitchFamily="34" charset="-122"/>
              </a:rPr>
              <a:t>）后一行的如式</a:t>
            </a:r>
            <a:r>
              <a:rPr lang="en-US" altLang="zh-CN" dirty="0">
                <a:solidFill>
                  <a:srgbClr val="000000"/>
                </a:solidFill>
                <a:latin typeface="微软雅黑" panose="020B0503020204020204" pitchFamily="34" charset="-122"/>
                <a:ea typeface="微软雅黑" panose="020B0503020204020204" pitchFamily="34" charset="-122"/>
              </a:rPr>
              <a:t>3-1</a:t>
            </a:r>
            <a:r>
              <a:rPr lang="zh-CN" altLang="en-US" dirty="0">
                <a:solidFill>
                  <a:srgbClr val="000000"/>
                </a:solidFill>
                <a:latin typeface="微软雅黑" panose="020B0503020204020204" pitchFamily="34" charset="-122"/>
                <a:ea typeface="微软雅黑" panose="020B0503020204020204" pitchFamily="34" charset="-122"/>
              </a:rPr>
              <a:t>所示</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endParaRPr lang="en-US" altLang="zh-CN" sz="1600" i="0" dirty="0">
              <a:solidFill>
                <a:srgbClr val="000000"/>
              </a:solidFill>
              <a:effectLst/>
              <a:latin typeface="微软雅黑" panose="020B0503020204020204" pitchFamily="34" charset="-122"/>
              <a:ea typeface="微软雅黑" panose="020B0503020204020204" pitchFamily="34" charset="-122"/>
            </a:endParaRPr>
          </a:p>
          <a:p>
            <a:pPr lvl="1">
              <a:lnSpc>
                <a:spcPct val="150000"/>
              </a:lnSpc>
            </a:pPr>
            <a:endParaRPr lang="en-US" altLang="zh-CN" sz="160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修改内容：</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已将第二章的</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2.8</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2.9</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2.10</a:t>
            </a:r>
            <a:r>
              <a:rPr lang="zh-CN" altLang="en-US" b="0" i="0" dirty="0">
                <a:solidFill>
                  <a:srgbClr val="000000"/>
                </a:solidFill>
                <a:effectLst/>
                <a:latin typeface="微软雅黑" panose="020B0503020204020204" pitchFamily="34" charset="-122"/>
                <a:ea typeface="微软雅黑" panose="020B0503020204020204" pitchFamily="34" charset="-122"/>
              </a:rPr>
              <a:t>全部修改为定义；</a:t>
            </a:r>
          </a:p>
          <a:p>
            <a:pPr lvl="1">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算法</a:t>
            </a:r>
            <a:r>
              <a:rPr lang="en-US" altLang="zh-CN" b="0" i="0" dirty="0">
                <a:solidFill>
                  <a:srgbClr val="000000"/>
                </a:solidFill>
                <a:effectLst/>
                <a:latin typeface="微软雅黑" panose="020B0503020204020204" pitchFamily="34" charset="-122"/>
                <a:ea typeface="微软雅黑" panose="020B0503020204020204" pitchFamily="34" charset="-122"/>
              </a:rPr>
              <a:t>2-1</a:t>
            </a:r>
            <a:r>
              <a:rPr lang="zh-CN" altLang="en-US" b="0" i="0" dirty="0">
                <a:solidFill>
                  <a:srgbClr val="000000"/>
                </a:solidFill>
                <a:effectLst/>
                <a:latin typeface="微软雅黑" panose="020B0503020204020204" pitchFamily="34" charset="-122"/>
                <a:ea typeface="微软雅黑" panose="020B0503020204020204" pitchFamily="34" charset="-122"/>
              </a:rPr>
              <a:t>中无需卡尔曼滤波器，已经删除（论文</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页）；</a:t>
            </a: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已经将引用问题全部修改（论文第</a:t>
            </a:r>
            <a:r>
              <a:rPr lang="en-US" altLang="zh-CN" dirty="0">
                <a:solidFill>
                  <a:srgbClr val="000000"/>
                </a:solidFill>
                <a:latin typeface="微软雅黑" panose="020B0503020204020204" pitchFamily="34" charset="-122"/>
                <a:ea typeface="微软雅黑" panose="020B0503020204020204" pitchFamily="34" charset="-122"/>
              </a:rPr>
              <a:t>8</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18</a:t>
            </a:r>
            <a:r>
              <a:rPr lang="zh-CN" altLang="en-US" dirty="0">
                <a:solidFill>
                  <a:srgbClr val="000000"/>
                </a:solidFill>
                <a:latin typeface="微软雅黑" panose="020B0503020204020204" pitchFamily="34" charset="-122"/>
                <a:ea typeface="微软雅黑" panose="020B0503020204020204" pitchFamily="34" charset="-122"/>
              </a:rPr>
              <a:t>页）。</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804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954655"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评审意见修改</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2818849"/>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论文的不足之处及修改建议：</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4. </a:t>
            </a:r>
            <a:r>
              <a:rPr lang="zh-CN" altLang="en-US" dirty="0">
                <a:solidFill>
                  <a:srgbClr val="000000"/>
                </a:solidFill>
                <a:latin typeface="微软雅黑" panose="020B0503020204020204" pitchFamily="34" charset="-122"/>
                <a:ea typeface="微软雅黑" panose="020B0503020204020204" pitchFamily="34" charset="-122"/>
              </a:rPr>
              <a:t>第三章与整个文章主题关系不明显，题目和绪论中均围绕联邦学习展开介绍和分析，第三章却与联邦学习没有关系，建议对论文结构重新处理。</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endParaRPr lang="en-US" altLang="zh-CN" sz="160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修改内容：</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sz="1600" b="0" i="0" dirty="0">
                <a:solidFill>
                  <a:srgbClr val="000000"/>
                </a:solidFill>
                <a:effectLst/>
                <a:latin typeface="微软雅黑" panose="020B0503020204020204" pitchFamily="34" charset="-122"/>
                <a:ea typeface="微软雅黑" panose="020B0503020204020204" pitchFamily="34" charset="-122"/>
              </a:rPr>
              <a:t>4.</a:t>
            </a:r>
            <a:r>
              <a:rPr lang="zh-CN" altLang="en-US" sz="1600" b="0" i="0" dirty="0">
                <a:solidFill>
                  <a:srgbClr val="000000"/>
                </a:solidFill>
                <a:effectLst/>
                <a:latin typeface="微软雅黑" panose="020B0503020204020204" pitchFamily="34" charset="-122"/>
                <a:ea typeface="微软雅黑" panose="020B0503020204020204" pitchFamily="34" charset="-122"/>
              </a:rPr>
              <a:t>第三章所提出的方法是联邦学习的子方法，</a:t>
            </a:r>
            <a:r>
              <a:rPr lang="zh-CN" altLang="en-US" sz="1600" dirty="0">
                <a:solidFill>
                  <a:srgbClr val="000000"/>
                </a:solidFill>
                <a:latin typeface="微软雅黑" panose="020B0503020204020204" pitchFamily="34" charset="-122"/>
                <a:ea typeface="微软雅黑" panose="020B0503020204020204" pitchFamily="34" charset="-122"/>
              </a:rPr>
              <a:t>联邦学习的隐私效用权衡问题是由多个相对独立的机器学习隐私效用权衡问题所组成。</a:t>
            </a:r>
            <a:r>
              <a:rPr lang="zh-CN" altLang="en-US" sz="1600" b="0" i="0" dirty="0">
                <a:solidFill>
                  <a:srgbClr val="000000"/>
                </a:solidFill>
                <a:effectLst/>
                <a:latin typeface="微软雅黑" panose="020B0503020204020204" pitchFamily="34" charset="-122"/>
                <a:ea typeface="微软雅黑" panose="020B0503020204020204" pitchFamily="34" charset="-122"/>
              </a:rPr>
              <a:t>已在绪论部分和第三章的开头部分增添了过度语句，使得全文主题一致；</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FB47282-290E-45D1-83B3-0FAD76CCA7CC}"/>
              </a:ext>
            </a:extLst>
          </p:cNvPr>
          <p:cNvPicPr>
            <a:picLocks noChangeAspect="1"/>
          </p:cNvPicPr>
          <p:nvPr/>
        </p:nvPicPr>
        <p:blipFill rotWithShape="1">
          <a:blip r:embed="rId3"/>
          <a:srcRect l="1" t="18266" r="-1011" b="28528"/>
          <a:stretch/>
        </p:blipFill>
        <p:spPr>
          <a:xfrm>
            <a:off x="5842221" y="4432569"/>
            <a:ext cx="6406929" cy="1580953"/>
          </a:xfrm>
          <a:prstGeom prst="rect">
            <a:avLst/>
          </a:prstGeom>
        </p:spPr>
      </p:pic>
      <p:pic>
        <p:nvPicPr>
          <p:cNvPr id="5" name="图片 4">
            <a:extLst>
              <a:ext uri="{FF2B5EF4-FFF2-40B4-BE49-F238E27FC236}">
                <a16:creationId xmlns:a16="http://schemas.microsoft.com/office/drawing/2014/main" id="{02E9468E-1280-4124-A1DB-50E3C02DE091}"/>
              </a:ext>
            </a:extLst>
          </p:cNvPr>
          <p:cNvPicPr>
            <a:picLocks noChangeAspect="1"/>
          </p:cNvPicPr>
          <p:nvPr/>
        </p:nvPicPr>
        <p:blipFill>
          <a:blip r:embed="rId4"/>
          <a:stretch>
            <a:fillRect/>
          </a:stretch>
        </p:blipFill>
        <p:spPr>
          <a:xfrm>
            <a:off x="104254" y="4594496"/>
            <a:ext cx="6142857" cy="1580952"/>
          </a:xfrm>
          <a:prstGeom prst="rect">
            <a:avLst/>
          </a:prstGeom>
        </p:spPr>
      </p:pic>
    </p:spTree>
    <p:extLst>
      <p:ext uri="{BB962C8B-B14F-4D97-AF65-F5344CB8AC3E}">
        <p14:creationId xmlns:p14="http://schemas.microsoft.com/office/powerpoint/2010/main" val="980942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954655"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评审意见修改</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1618520"/>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论文的不足之处及修改建议：</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lvl="1">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5.</a:t>
            </a:r>
            <a:r>
              <a:rPr lang="zh-CN" altLang="en-US" sz="1600" dirty="0">
                <a:solidFill>
                  <a:srgbClr val="000000"/>
                </a:solidFill>
                <a:latin typeface="微软雅黑" panose="020B0503020204020204" pitchFamily="34" charset="-122"/>
                <a:ea typeface="微软雅黑" panose="020B0503020204020204" pitchFamily="34" charset="-122"/>
              </a:rPr>
              <a:t>章节</a:t>
            </a:r>
            <a:r>
              <a:rPr lang="en-US" altLang="zh-CN" sz="1600" dirty="0">
                <a:solidFill>
                  <a:srgbClr val="000000"/>
                </a:solidFill>
                <a:latin typeface="微软雅黑" panose="020B0503020204020204" pitchFamily="34" charset="-122"/>
                <a:ea typeface="微软雅黑" panose="020B0503020204020204" pitchFamily="34" charset="-122"/>
              </a:rPr>
              <a:t>3.2</a:t>
            </a:r>
            <a:r>
              <a:rPr lang="zh-CN" altLang="en-US" sz="1600" dirty="0">
                <a:solidFill>
                  <a:srgbClr val="000000"/>
                </a:solidFill>
                <a:latin typeface="微软雅黑" panose="020B0503020204020204" pitchFamily="34" charset="-122"/>
                <a:ea typeface="微软雅黑" panose="020B0503020204020204" pitchFamily="34" charset="-122"/>
              </a:rPr>
              <a:t>中两个假设属于较强的假设，是方法的基础，因此需要实验验证假设的合理性。</a:t>
            </a: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修改内容：</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5</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章节</a:t>
            </a:r>
            <a:r>
              <a:rPr lang="en-US" altLang="zh-CN" sz="1600" b="0" i="0" dirty="0">
                <a:solidFill>
                  <a:srgbClr val="000000"/>
                </a:solidFill>
                <a:effectLst/>
                <a:latin typeface="微软雅黑" panose="020B0503020204020204" pitchFamily="34" charset="-122"/>
                <a:ea typeface="微软雅黑" panose="020B0503020204020204" pitchFamily="34" charset="-122"/>
              </a:rPr>
              <a:t>3.3.2</a:t>
            </a:r>
            <a:r>
              <a:rPr lang="zh-CN" altLang="en-US" sz="1600" b="0" i="0" dirty="0">
                <a:solidFill>
                  <a:srgbClr val="000000"/>
                </a:solidFill>
                <a:effectLst/>
                <a:latin typeface="微软雅黑" panose="020B0503020204020204" pitchFamily="34" charset="-122"/>
                <a:ea typeface="微软雅黑" panose="020B0503020204020204" pitchFamily="34" charset="-122"/>
              </a:rPr>
              <a:t>中的两个假设已经在章节</a:t>
            </a:r>
            <a:r>
              <a:rPr lang="en-US" altLang="zh-CN" sz="1600" b="0" i="0" dirty="0">
                <a:solidFill>
                  <a:srgbClr val="000000"/>
                </a:solidFill>
                <a:effectLst/>
                <a:latin typeface="微软雅黑" panose="020B0503020204020204" pitchFamily="34" charset="-122"/>
                <a:ea typeface="微软雅黑" panose="020B0503020204020204" pitchFamily="34" charset="-122"/>
              </a:rPr>
              <a:t>3.3.3</a:t>
            </a:r>
            <a:r>
              <a:rPr lang="zh-CN" altLang="en-US" sz="1600" b="0" i="0" dirty="0">
                <a:solidFill>
                  <a:srgbClr val="000000"/>
                </a:solidFill>
                <a:effectLst/>
                <a:latin typeface="微软雅黑" panose="020B0503020204020204" pitchFamily="34" charset="-122"/>
                <a:ea typeface="微软雅黑" panose="020B0503020204020204" pitchFamily="34" charset="-122"/>
              </a:rPr>
              <a:t>部分（论文</a:t>
            </a:r>
            <a:r>
              <a:rPr lang="en-US" altLang="zh-CN" sz="1600" b="0" i="0" dirty="0">
                <a:solidFill>
                  <a:srgbClr val="000000"/>
                </a:solidFill>
                <a:effectLst/>
                <a:latin typeface="微软雅黑" panose="020B0503020204020204" pitchFamily="34" charset="-122"/>
                <a:ea typeface="微软雅黑" panose="020B0503020204020204" pitchFamily="34" charset="-122"/>
              </a:rPr>
              <a:t>35</a:t>
            </a:r>
            <a:r>
              <a:rPr lang="zh-CN" altLang="en-US" sz="1600" b="0" i="0" dirty="0">
                <a:solidFill>
                  <a:srgbClr val="000000"/>
                </a:solidFill>
                <a:effectLst/>
                <a:latin typeface="微软雅黑" panose="020B0503020204020204" pitchFamily="34" charset="-122"/>
                <a:ea typeface="微软雅黑" panose="020B0503020204020204" pitchFamily="34" charset="-122"/>
              </a:rPr>
              <a:t>页）增加了实验验证</a:t>
            </a:r>
            <a:r>
              <a:rPr lang="zh-CN" altLang="en-US" sz="1600" dirty="0">
                <a:solidFill>
                  <a:srgbClr val="000000"/>
                </a:solidFill>
                <a:latin typeface="微软雅黑" panose="020B0503020204020204" pitchFamily="34" charset="-122"/>
                <a:ea typeface="微软雅黑" panose="020B0503020204020204" pitchFamily="34" charset="-122"/>
              </a:rPr>
              <a:t>，具体实验结果如下：</a:t>
            </a:r>
            <a:endParaRPr lang="zh-CN" altLang="en-US" sz="1600" b="0" i="0" dirty="0">
              <a:solidFill>
                <a:srgbClr val="000000"/>
              </a:solidFill>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2F11C8B-8923-46A5-8A14-7DFD90D7A730}"/>
              </a:ext>
            </a:extLst>
          </p:cNvPr>
          <p:cNvPicPr>
            <a:picLocks noChangeAspect="1"/>
          </p:cNvPicPr>
          <p:nvPr/>
        </p:nvPicPr>
        <p:blipFill>
          <a:blip r:embed="rId3"/>
          <a:stretch>
            <a:fillRect/>
          </a:stretch>
        </p:blipFill>
        <p:spPr>
          <a:xfrm>
            <a:off x="1569476" y="2880243"/>
            <a:ext cx="8919665" cy="3729848"/>
          </a:xfrm>
          <a:prstGeom prst="rect">
            <a:avLst/>
          </a:prstGeom>
        </p:spPr>
      </p:pic>
    </p:spTree>
    <p:extLst>
      <p:ext uri="{BB962C8B-B14F-4D97-AF65-F5344CB8AC3E}">
        <p14:creationId xmlns:p14="http://schemas.microsoft.com/office/powerpoint/2010/main" val="3570693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5981" y="382369"/>
            <a:ext cx="2954655"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评审意见修改</a:t>
            </a:r>
          </a:p>
        </p:txBody>
      </p:sp>
      <p:sp>
        <p:nvSpPr>
          <p:cNvPr id="4" name="文本框 3">
            <a:extLst>
              <a:ext uri="{FF2B5EF4-FFF2-40B4-BE49-F238E27FC236}">
                <a16:creationId xmlns:a16="http://schemas.microsoft.com/office/drawing/2014/main" id="{42A3086C-14D8-4B4D-94F3-3AD686BFEAB8}"/>
              </a:ext>
            </a:extLst>
          </p:cNvPr>
          <p:cNvSpPr txBox="1"/>
          <p:nvPr/>
        </p:nvSpPr>
        <p:spPr>
          <a:xfrm>
            <a:off x="483042" y="1261723"/>
            <a:ext cx="10661208" cy="4336893"/>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i="0" dirty="0">
                <a:solidFill>
                  <a:srgbClr val="000000"/>
                </a:solidFill>
                <a:effectLst/>
                <a:latin typeface="微软雅黑" panose="020B0503020204020204" pitchFamily="34" charset="-122"/>
                <a:ea typeface="微软雅黑" panose="020B0503020204020204" pitchFamily="34" charset="-122"/>
              </a:rPr>
              <a:t>质询问题：</a:t>
            </a:r>
            <a:endParaRPr lang="en-US" altLang="zh-CN" sz="1800" i="0" dirty="0">
              <a:solidFill>
                <a:srgbClr val="000000"/>
              </a:solidFill>
              <a:effectLst/>
              <a:latin typeface="微软雅黑" panose="020B0503020204020204" pitchFamily="34" charset="-122"/>
              <a:ea typeface="微软雅黑" panose="020B0503020204020204" pitchFamily="34" charset="-122"/>
            </a:endParaRP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1. </a:t>
            </a:r>
            <a:r>
              <a:rPr lang="zh-CN" altLang="en-US" dirty="0">
                <a:solidFill>
                  <a:srgbClr val="000000"/>
                </a:solidFill>
                <a:latin typeface="微软雅黑" panose="020B0503020204020204" pitchFamily="34" charset="-122"/>
                <a:ea typeface="微软雅黑" panose="020B0503020204020204" pitchFamily="34" charset="-122"/>
              </a:rPr>
              <a:t>第</a:t>
            </a:r>
            <a:r>
              <a:rPr lang="en-US" altLang="zh-CN" dirty="0">
                <a:solidFill>
                  <a:srgbClr val="000000"/>
                </a:solidFill>
                <a:latin typeface="微软雅黑" panose="020B0503020204020204" pitchFamily="34" charset="-122"/>
                <a:ea typeface="微软雅黑" panose="020B0503020204020204" pitchFamily="34" charset="-122"/>
              </a:rPr>
              <a:t>41</a:t>
            </a:r>
            <a:r>
              <a:rPr lang="zh-CN" altLang="en-US" dirty="0">
                <a:solidFill>
                  <a:srgbClr val="000000"/>
                </a:solidFill>
                <a:latin typeface="微软雅黑" panose="020B0503020204020204" pitchFamily="34" charset="-122"/>
                <a:ea typeface="微软雅黑" panose="020B0503020204020204" pitchFamily="34" charset="-122"/>
              </a:rPr>
              <a:t>页第</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上的</a:t>
            </a:r>
            <a:r>
              <a:rPr lang="en-US" altLang="zh-CN" dirty="0" err="1">
                <a:solidFill>
                  <a:srgbClr val="000000"/>
                </a:solidFill>
                <a:latin typeface="微软雅黑" panose="020B0503020204020204" pitchFamily="34" charset="-122"/>
                <a:ea typeface="微软雅黑" panose="020B0503020204020204" pitchFamily="34" charset="-122"/>
              </a:rPr>
              <a:t>N_i</a:t>
            </a:r>
            <a:r>
              <a:rPr lang="zh-CN" altLang="en-US" dirty="0">
                <a:solidFill>
                  <a:srgbClr val="000000"/>
                </a:solidFill>
                <a:latin typeface="微软雅黑" panose="020B0503020204020204" pitchFamily="34" charset="-122"/>
                <a:ea typeface="微软雅黑" panose="020B0503020204020204" pitchFamily="34" charset="-122"/>
              </a:rPr>
              <a:t>集合是否缺少大括号？</a:t>
            </a: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2. Momentum </a:t>
            </a:r>
            <a:r>
              <a:rPr lang="zh-CN" altLang="en-US" dirty="0">
                <a:solidFill>
                  <a:srgbClr val="000000"/>
                </a:solidFill>
                <a:latin typeface="微软雅黑" panose="020B0503020204020204" pitchFamily="34" charset="-122"/>
                <a:ea typeface="微软雅黑" panose="020B0503020204020204" pitchFamily="34" charset="-122"/>
              </a:rPr>
              <a:t>动量方法是否重复？可考虑改为</a:t>
            </a:r>
            <a:r>
              <a:rPr lang="en-US" altLang="zh-CN" dirty="0">
                <a:solidFill>
                  <a:srgbClr val="000000"/>
                </a:solidFill>
                <a:latin typeface="微软雅黑" panose="020B0503020204020204" pitchFamily="34" charset="-122"/>
                <a:ea typeface="微软雅黑" panose="020B0503020204020204" pitchFamily="34" charset="-122"/>
              </a:rPr>
              <a:t>Momentum</a:t>
            </a:r>
            <a:r>
              <a:rPr lang="zh-CN" altLang="en-US" dirty="0">
                <a:solidFill>
                  <a:srgbClr val="000000"/>
                </a:solidFill>
                <a:latin typeface="微软雅黑" panose="020B0503020204020204" pitchFamily="34" charset="-122"/>
                <a:ea typeface="微软雅黑" panose="020B0503020204020204" pitchFamily="34" charset="-122"/>
              </a:rPr>
              <a:t>方法或动量方法？</a:t>
            </a:r>
          </a:p>
          <a:p>
            <a:pPr lvl="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3. </a:t>
            </a:r>
            <a:r>
              <a:rPr lang="zh-CN" altLang="en-US" dirty="0">
                <a:solidFill>
                  <a:srgbClr val="000000"/>
                </a:solidFill>
                <a:latin typeface="微软雅黑" panose="020B0503020204020204" pitchFamily="34" charset="-122"/>
                <a:ea typeface="微软雅黑" panose="020B0503020204020204" pitchFamily="34" charset="-122"/>
              </a:rPr>
              <a:t>参考文献</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的发表时间不对；参考文献</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的作者重复；文献</a:t>
            </a:r>
            <a:r>
              <a:rPr lang="en-US" altLang="zh-CN" dirty="0">
                <a:solidFill>
                  <a:srgbClr val="000000"/>
                </a:solidFill>
                <a:latin typeface="微软雅黑" panose="020B0503020204020204" pitchFamily="34" charset="-122"/>
                <a:ea typeface="微软雅黑" panose="020B0503020204020204" pitchFamily="34" charset="-122"/>
              </a:rPr>
              <a:t>[62]</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[63]</a:t>
            </a:r>
            <a:r>
              <a:rPr lang="zh-CN" altLang="en-US" dirty="0">
                <a:solidFill>
                  <a:srgbClr val="000000"/>
                </a:solidFill>
                <a:latin typeface="微软雅黑" panose="020B0503020204020204" pitchFamily="34" charset="-122"/>
                <a:ea typeface="微软雅黑" panose="020B0503020204020204" pitchFamily="34" charset="-122"/>
              </a:rPr>
              <a:t>的页码相同。</a:t>
            </a:r>
          </a:p>
          <a:p>
            <a:pPr lvl="1">
              <a:lnSpc>
                <a:spcPct val="150000"/>
              </a:lnSpc>
            </a:pPr>
            <a:endParaRPr lang="en-US" altLang="zh-CN" sz="1400" dirty="0">
              <a:solidFill>
                <a:srgbClr val="000000"/>
              </a:solidFill>
              <a:latin typeface="微软雅黑" panose="020B0503020204020204" pitchFamily="34" charset="-122"/>
              <a:ea typeface="微软雅黑" panose="020B0503020204020204" pitchFamily="34" charset="-122"/>
            </a:endParaRPr>
          </a:p>
          <a:p>
            <a:pPr lvl="1">
              <a:lnSpc>
                <a:spcPct val="150000"/>
              </a:lnSpc>
            </a:pPr>
            <a:endParaRPr lang="en-US" altLang="zh-CN" sz="1400" dirty="0">
              <a:solidFill>
                <a:srgbClr val="000000"/>
              </a:solidFill>
              <a:latin typeface="微软雅黑" panose="020B0503020204020204" pitchFamily="34" charset="-122"/>
              <a:ea typeface="微软雅黑" panose="020B0503020204020204" pitchFamily="34" charset="-122"/>
            </a:endParaRPr>
          </a:p>
          <a:p>
            <a:pPr lvl="1">
              <a:lnSpc>
                <a:spcPct val="150000"/>
              </a:lnSpc>
            </a:pP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solidFill>
                  <a:srgbClr val="000000"/>
                </a:solidFill>
                <a:latin typeface="微软雅黑" panose="020B0503020204020204" pitchFamily="34" charset="-122"/>
                <a:ea typeface="微软雅黑" panose="020B0503020204020204" pitchFamily="34" charset="-122"/>
              </a:rPr>
              <a:t>回答：</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第</a:t>
            </a:r>
            <a:r>
              <a:rPr lang="en-US" altLang="zh-CN" dirty="0">
                <a:solidFill>
                  <a:srgbClr val="000000"/>
                </a:solidFill>
                <a:latin typeface="微软雅黑" panose="020B0503020204020204" pitchFamily="34" charset="-122"/>
                <a:ea typeface="微软雅黑" panose="020B0503020204020204" pitchFamily="34" charset="-122"/>
              </a:rPr>
              <a:t>41</a:t>
            </a:r>
            <a:r>
              <a:rPr lang="zh-CN" altLang="en-US" dirty="0">
                <a:solidFill>
                  <a:srgbClr val="000000"/>
                </a:solidFill>
                <a:latin typeface="微软雅黑" panose="020B0503020204020204" pitchFamily="34" charset="-122"/>
                <a:ea typeface="微软雅黑" panose="020B0503020204020204" pitchFamily="34" charset="-122"/>
              </a:rPr>
              <a:t>页第</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上的</a:t>
            </a:r>
            <a:r>
              <a:rPr lang="en-US" altLang="zh-CN" dirty="0" err="1">
                <a:solidFill>
                  <a:srgbClr val="000000"/>
                </a:solidFill>
                <a:latin typeface="微软雅黑" panose="020B0503020204020204" pitchFamily="34" charset="-122"/>
                <a:ea typeface="微软雅黑" panose="020B0503020204020204" pitchFamily="34" charset="-122"/>
              </a:rPr>
              <a:t>N_i</a:t>
            </a:r>
            <a:r>
              <a:rPr lang="zh-CN" altLang="en-US" dirty="0">
                <a:solidFill>
                  <a:srgbClr val="000000"/>
                </a:solidFill>
                <a:latin typeface="微软雅黑" panose="020B0503020204020204" pitchFamily="34" charset="-122"/>
                <a:ea typeface="微软雅黑" panose="020B0503020204020204" pitchFamily="34" charset="-122"/>
              </a:rPr>
              <a:t>集合缺少大括号，已经修改</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lvl="1">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2.</a:t>
            </a:r>
            <a:r>
              <a:rPr lang="en-US" altLang="zh-CN" dirty="0">
                <a:solidFill>
                  <a:srgbClr val="000000"/>
                </a:solidFill>
                <a:latin typeface="微软雅黑" panose="020B0503020204020204" pitchFamily="34" charset="-122"/>
                <a:ea typeface="微软雅黑" panose="020B0503020204020204" pitchFamily="34" charset="-122"/>
              </a:rPr>
              <a:t> Momentum </a:t>
            </a:r>
            <a:r>
              <a:rPr lang="zh-CN" altLang="en-US" dirty="0">
                <a:solidFill>
                  <a:srgbClr val="000000"/>
                </a:solidFill>
                <a:latin typeface="微软雅黑" panose="020B0503020204020204" pitchFamily="34" charset="-122"/>
                <a:ea typeface="微软雅黑" panose="020B0503020204020204" pitchFamily="34" charset="-122"/>
              </a:rPr>
              <a:t>动量方法存在重复，已经全部替换为动量优化方法</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lvl="1">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3. </a:t>
            </a:r>
            <a:r>
              <a:rPr lang="zh-CN" altLang="en-US" b="0" i="0" dirty="0">
                <a:solidFill>
                  <a:srgbClr val="000000"/>
                </a:solidFill>
                <a:effectLst/>
                <a:latin typeface="微软雅黑" panose="020B0503020204020204" pitchFamily="34" charset="-122"/>
                <a:ea typeface="微软雅黑" panose="020B0503020204020204" pitchFamily="34" charset="-122"/>
              </a:rPr>
              <a:t>参考文献格式问题已经全部修改。</a:t>
            </a:r>
          </a:p>
        </p:txBody>
      </p:sp>
    </p:spTree>
    <p:extLst>
      <p:ext uri="{BB962C8B-B14F-4D97-AF65-F5344CB8AC3E}">
        <p14:creationId xmlns:p14="http://schemas.microsoft.com/office/powerpoint/2010/main" val="370998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156633"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1.2 </a:t>
            </a:r>
            <a:r>
              <a:rPr lang="zh-CN" altLang="en-US" sz="3600" b="1" kern="0" dirty="0">
                <a:solidFill>
                  <a:prstClr val="black"/>
                </a:solidFill>
                <a:latin typeface="微软雅黑" panose="020B0503020204020204" pitchFamily="34" charset="-122"/>
                <a:ea typeface="微软雅黑" panose="020B0503020204020204" pitchFamily="34" charset="-122"/>
              </a:rPr>
              <a:t>当前挑战</a:t>
            </a:r>
            <a:r>
              <a:rPr lang="en-US" altLang="zh-CN" sz="3600" b="1" kern="0" dirty="0">
                <a:solidFill>
                  <a:prstClr val="black"/>
                </a:solidFill>
                <a:latin typeface="微软雅黑" panose="020B0503020204020204" pitchFamily="34" charset="-122"/>
                <a:ea typeface="微软雅黑" panose="020B0503020204020204" pitchFamily="34" charset="-122"/>
              </a:rPr>
              <a:t>1</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365760" y="1216026"/>
            <a:ext cx="11602720" cy="458908"/>
          </a:xfrm>
          <a:prstGeom prst="rect">
            <a:avLst/>
          </a:prstGeom>
        </p:spPr>
        <p:txBody>
          <a:bodyPr wrap="square">
            <a:spAutoFit/>
          </a:bodyPr>
          <a:lstStyle/>
          <a:p>
            <a:pPr>
              <a:lnSpc>
                <a:spcPct val="150000"/>
              </a:lnSpc>
              <a:spcBef>
                <a:spcPct val="20000"/>
              </a:spcBef>
              <a:defRPr/>
            </a:pP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当前联邦学习在保护其底层数据免受推理攻击方面是不够的。差分隐私可以保护用户的隐私信息不被泄露。</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29FA20D-8510-49C5-A8E2-905E365C6AD2}"/>
              </a:ext>
            </a:extLst>
          </p:cNvPr>
          <p:cNvPicPr/>
          <p:nvPr/>
        </p:nvPicPr>
        <p:blipFill>
          <a:blip r:embed="rId3"/>
          <a:stretch>
            <a:fillRect/>
          </a:stretch>
        </p:blipFill>
        <p:spPr>
          <a:xfrm>
            <a:off x="7517765" y="2815743"/>
            <a:ext cx="4191635" cy="2473960"/>
          </a:xfrm>
          <a:prstGeom prst="rect">
            <a:avLst/>
          </a:prstGeom>
        </p:spPr>
      </p:pic>
      <p:sp>
        <p:nvSpPr>
          <p:cNvPr id="10" name="文本框 9">
            <a:extLst>
              <a:ext uri="{FF2B5EF4-FFF2-40B4-BE49-F238E27FC236}">
                <a16:creationId xmlns:a16="http://schemas.microsoft.com/office/drawing/2014/main" id="{DC87FA0B-DB36-4A84-B991-BCE0BEEB378A}"/>
              </a:ext>
            </a:extLst>
          </p:cNvPr>
          <p:cNvSpPr txBox="1"/>
          <p:nvPr/>
        </p:nvSpPr>
        <p:spPr>
          <a:xfrm>
            <a:off x="8968777" y="5321875"/>
            <a:ext cx="1673824"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模型推理攻击</a:t>
            </a:r>
          </a:p>
        </p:txBody>
      </p:sp>
      <p:sp>
        <p:nvSpPr>
          <p:cNvPr id="19" name="矩形: 圆角 18">
            <a:extLst>
              <a:ext uri="{FF2B5EF4-FFF2-40B4-BE49-F238E27FC236}">
                <a16:creationId xmlns:a16="http://schemas.microsoft.com/office/drawing/2014/main" id="{83907352-576A-4501-8EE9-4F5315B91E25}"/>
              </a:ext>
            </a:extLst>
          </p:cNvPr>
          <p:cNvSpPr/>
          <p:nvPr/>
        </p:nvSpPr>
        <p:spPr>
          <a:xfrm>
            <a:off x="1549399" y="2065854"/>
            <a:ext cx="4773313" cy="1630442"/>
          </a:xfrm>
          <a:prstGeom prst="roundRect">
            <a:avLst/>
          </a:prstGeom>
          <a:ln/>
        </p:spPr>
        <p:style>
          <a:lnRef idx="2">
            <a:schemeClr val="dk1"/>
          </a:lnRef>
          <a:fillRef idx="1002">
            <a:schemeClr val="lt1"/>
          </a:fillRef>
          <a:effectRef idx="0">
            <a:schemeClr val="dk1"/>
          </a:effectRef>
          <a:fontRef idx="minor">
            <a:schemeClr val="dk1"/>
          </a:fontRef>
        </p:style>
        <p:txBody>
          <a:bodyPr rtlCol="0" anchor="ctr"/>
          <a:lstStyle/>
          <a:p>
            <a:endParaRPr lang="zh-CN" altLang="en-US" dirty="0"/>
          </a:p>
        </p:txBody>
      </p:sp>
      <p:sp>
        <p:nvSpPr>
          <p:cNvPr id="20" name="矩形 19">
            <a:extLst>
              <a:ext uri="{FF2B5EF4-FFF2-40B4-BE49-F238E27FC236}">
                <a16:creationId xmlns:a16="http://schemas.microsoft.com/office/drawing/2014/main" id="{BBA3D556-C1CD-4345-9202-C800EC2454B6}"/>
              </a:ext>
            </a:extLst>
          </p:cNvPr>
          <p:cNvSpPr/>
          <p:nvPr/>
        </p:nvSpPr>
        <p:spPr>
          <a:xfrm>
            <a:off x="2772558" y="1994437"/>
            <a:ext cx="1989830" cy="4996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000">
              <a:lnSpc>
                <a:spcPct val="150000"/>
              </a:lnSpc>
              <a:spcBef>
                <a:spcPts val="1200"/>
              </a:spcBef>
              <a:defRPr/>
            </a:pPr>
            <a:r>
              <a:rPr lang="zh-CN" altLang="en-US" sz="2000" b="1" dirty="0">
                <a:latin typeface="微软雅黑" panose="020B0503020204020204" pitchFamily="34" charset="-122"/>
                <a:ea typeface="微软雅黑" panose="020B0503020204020204" pitchFamily="34" charset="-122"/>
              </a:rPr>
              <a:t>差分隐私方法</a:t>
            </a:r>
            <a:endParaRPr lang="en-US" altLang="zh-CN" sz="2000"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BD1CA21-807F-4E4C-BFD0-ACD6B5110248}"/>
              </a:ext>
            </a:extLst>
          </p:cNvPr>
          <p:cNvSpPr txBox="1"/>
          <p:nvPr/>
        </p:nvSpPr>
        <p:spPr>
          <a:xfrm>
            <a:off x="1777920" y="2592900"/>
            <a:ext cx="4544793" cy="923330"/>
          </a:xfrm>
          <a:prstGeom prst="rect">
            <a:avLst/>
          </a:prstGeom>
          <a:noFill/>
        </p:spPr>
        <p:txBody>
          <a:bodyPr wrap="square">
            <a:spAutoFit/>
          </a:bodyPr>
          <a:lstStyle/>
          <a:p>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通过</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向模型训练过程中的梯度中添加高斯噪声，进而防止攻击者的推理攻击、投毒攻击等。以确保隐私信息安全。</a:t>
            </a:r>
            <a:endParaRPr lang="zh-CN" altLang="en-US" dirty="0"/>
          </a:p>
        </p:txBody>
      </p:sp>
      <p:sp>
        <p:nvSpPr>
          <p:cNvPr id="22" name="矩形: 圆角 21">
            <a:extLst>
              <a:ext uri="{FF2B5EF4-FFF2-40B4-BE49-F238E27FC236}">
                <a16:creationId xmlns:a16="http://schemas.microsoft.com/office/drawing/2014/main" id="{30D52269-7456-410F-A9DF-4F3A0BADD7B8}"/>
              </a:ext>
            </a:extLst>
          </p:cNvPr>
          <p:cNvSpPr/>
          <p:nvPr/>
        </p:nvSpPr>
        <p:spPr>
          <a:xfrm>
            <a:off x="1549399" y="4437785"/>
            <a:ext cx="4773313" cy="1630442"/>
          </a:xfrm>
          <a:prstGeom prst="roundRect">
            <a:avLst/>
          </a:prstGeom>
          <a:ln/>
        </p:spPr>
        <p:style>
          <a:lnRef idx="2">
            <a:schemeClr val="dk1"/>
          </a:lnRef>
          <a:fillRef idx="1002">
            <a:schemeClr val="lt1"/>
          </a:fillRef>
          <a:effectRef idx="0">
            <a:schemeClr val="dk1"/>
          </a:effectRef>
          <a:fontRef idx="minor">
            <a:schemeClr val="dk1"/>
          </a:fontRef>
        </p:style>
        <p:txBody>
          <a:bodyPr rtlCol="0" anchor="ctr"/>
          <a:lstStyle/>
          <a:p>
            <a:endParaRPr lang="zh-CN" altLang="en-US" dirty="0"/>
          </a:p>
        </p:txBody>
      </p:sp>
      <p:sp>
        <p:nvSpPr>
          <p:cNvPr id="23" name="矩形 22">
            <a:extLst>
              <a:ext uri="{FF2B5EF4-FFF2-40B4-BE49-F238E27FC236}">
                <a16:creationId xmlns:a16="http://schemas.microsoft.com/office/drawing/2014/main" id="{6761B93A-3B12-41EA-B9FB-DB667999C7E7}"/>
              </a:ext>
            </a:extLst>
          </p:cNvPr>
          <p:cNvSpPr/>
          <p:nvPr/>
        </p:nvSpPr>
        <p:spPr>
          <a:xfrm>
            <a:off x="2772558" y="4366368"/>
            <a:ext cx="2345542" cy="4996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000">
              <a:lnSpc>
                <a:spcPct val="150000"/>
              </a:lnSpc>
              <a:spcBef>
                <a:spcPts val="1200"/>
              </a:spcBef>
              <a:defRPr/>
            </a:pPr>
            <a:r>
              <a:rPr lang="zh-CN" altLang="en-US" sz="2000" b="1" dirty="0">
                <a:latin typeface="微软雅黑" panose="020B0503020204020204" pitchFamily="34" charset="-122"/>
                <a:ea typeface="微软雅黑" panose="020B0503020204020204" pitchFamily="34" charset="-122"/>
              </a:rPr>
              <a:t>隐私效用权衡问题</a:t>
            </a:r>
            <a:endParaRPr lang="en-US" altLang="zh-CN" sz="2000"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ABA1487-4E31-4494-98E3-DEDB2042F34A}"/>
              </a:ext>
            </a:extLst>
          </p:cNvPr>
          <p:cNvSpPr txBox="1"/>
          <p:nvPr/>
        </p:nvSpPr>
        <p:spPr>
          <a:xfrm>
            <a:off x="1777920" y="4964831"/>
            <a:ext cx="4544793" cy="923330"/>
          </a:xfrm>
          <a:prstGeom prst="rect">
            <a:avLst/>
          </a:prstGeom>
          <a:noFill/>
        </p:spPr>
        <p:txBody>
          <a:bodyPr wrap="square">
            <a:spAutoFit/>
          </a:bodyPr>
          <a:lstStyle/>
          <a:p>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差分隐私技术的使用会给模型的带来效用损失，且噪声越大，效用损失越大；但噪声过小时又无法提供足够的安全保证。</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箭头: 下 2">
            <a:extLst>
              <a:ext uri="{FF2B5EF4-FFF2-40B4-BE49-F238E27FC236}">
                <a16:creationId xmlns:a16="http://schemas.microsoft.com/office/drawing/2014/main" id="{D48E79CF-8780-47BC-91C6-E228871CE6F9}"/>
              </a:ext>
            </a:extLst>
          </p:cNvPr>
          <p:cNvSpPr/>
          <p:nvPr/>
        </p:nvSpPr>
        <p:spPr>
          <a:xfrm>
            <a:off x="3542245" y="3708240"/>
            <a:ext cx="450455" cy="670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6434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00" t="430" r="7017" b="4660"/>
          <a:stretch/>
        </p:blipFill>
        <p:spPr>
          <a:xfrm>
            <a:off x="0" y="-22123"/>
            <a:ext cx="12192000" cy="6880123"/>
          </a:xfrm>
          <a:prstGeom prst="rect">
            <a:avLst/>
          </a:prstGeom>
        </p:spPr>
      </p:pic>
      <p:sp>
        <p:nvSpPr>
          <p:cNvPr id="5" name="矩形 4"/>
          <p:cNvSpPr/>
          <p:nvPr/>
        </p:nvSpPr>
        <p:spPr>
          <a:xfrm>
            <a:off x="0" y="-22124"/>
            <a:ext cx="12192000" cy="6880123"/>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81206" y="3916018"/>
            <a:ext cx="4653441" cy="1474982"/>
          </a:xfrm>
          <a:prstGeom prst="rect">
            <a:avLst/>
          </a:prstGeom>
          <a:gradFill>
            <a:gsLst>
              <a:gs pos="0">
                <a:schemeClr val="tx1"/>
              </a:gs>
              <a:gs pos="100000">
                <a:schemeClr val="tx1">
                  <a:lumMod val="65000"/>
                  <a:lumOff val="3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ea typeface="思源黑体 CN Normal" panose="020B0400000000000000" pitchFamily="34" charset="-122"/>
              <a:cs typeface="+mn-ea"/>
            </a:endParaRPr>
          </a:p>
        </p:txBody>
      </p:sp>
      <p:sp>
        <p:nvSpPr>
          <p:cNvPr id="14" name="矩形 13"/>
          <p:cNvSpPr/>
          <p:nvPr/>
        </p:nvSpPr>
        <p:spPr>
          <a:xfrm>
            <a:off x="8645360" y="4170523"/>
            <a:ext cx="2997035" cy="961289"/>
          </a:xfrm>
          <a:prstGeom prst="rect">
            <a:avLst/>
          </a:prstGeom>
        </p:spPr>
        <p:txBody>
          <a:bodyPr wrap="square">
            <a:spAutoFit/>
          </a:bodyPr>
          <a:lstStyle/>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王炜飞</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2024</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年</a:t>
            </a: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5</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charset="0"/>
              </a:rPr>
              <a:t>月</a:t>
            </a:r>
            <a:endPar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grpSp>
        <p:nvGrpSpPr>
          <p:cNvPr id="2" name="组合 1"/>
          <p:cNvGrpSpPr/>
          <p:nvPr/>
        </p:nvGrpSpPr>
        <p:grpSpPr>
          <a:xfrm>
            <a:off x="0" y="3071191"/>
            <a:ext cx="8388626" cy="2842593"/>
            <a:chOff x="0" y="3071191"/>
            <a:chExt cx="8388626" cy="2842593"/>
          </a:xfrm>
        </p:grpSpPr>
        <p:sp>
          <p:nvSpPr>
            <p:cNvPr id="7" name="矩形 6"/>
            <p:cNvSpPr/>
            <p:nvPr/>
          </p:nvSpPr>
          <p:spPr>
            <a:xfrm>
              <a:off x="0" y="3071191"/>
              <a:ext cx="8388626" cy="2842593"/>
            </a:xfrm>
            <a:prstGeom prst="rect">
              <a:avLst/>
            </a:prstGeom>
            <a:solidFill>
              <a:srgbClr val="B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52887" y="3345524"/>
              <a:ext cx="5527344" cy="2317895"/>
              <a:chOff x="3364482" y="2466802"/>
              <a:chExt cx="5148441" cy="2317895"/>
            </a:xfrm>
          </p:grpSpPr>
          <p:sp>
            <p:nvSpPr>
              <p:cNvPr id="9" name="矩形 8"/>
              <p:cNvSpPr/>
              <p:nvPr/>
            </p:nvSpPr>
            <p:spPr>
              <a:xfrm>
                <a:off x="3364482" y="2466802"/>
                <a:ext cx="1326583" cy="2317895"/>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7774" y="2949496"/>
                <a:ext cx="4485149" cy="707886"/>
              </a:xfrm>
              <a:prstGeom prst="rect">
                <a:avLst/>
              </a:prstGeom>
              <a:solidFill>
                <a:srgbClr val="BA0000"/>
              </a:solidFill>
            </p:spPr>
            <p:txBody>
              <a:bodyPr wrap="square">
                <a:spAutoFit/>
              </a:bodyPr>
              <a:lstStyle/>
              <a:p>
                <a:r>
                  <a:rPr lang="zh-CN" altLang="en-US" sz="40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请各位老师批评指正！</a:t>
                </a:r>
              </a:p>
            </p:txBody>
          </p:sp>
          <p:grpSp>
            <p:nvGrpSpPr>
              <p:cNvPr id="11" name="组合 10"/>
              <p:cNvGrpSpPr/>
              <p:nvPr/>
            </p:nvGrpSpPr>
            <p:grpSpPr>
              <a:xfrm>
                <a:off x="3496686" y="2473022"/>
                <a:ext cx="360000" cy="511034"/>
                <a:chOff x="1088136" y="1335024"/>
                <a:chExt cx="360000" cy="511034"/>
              </a:xfrm>
            </p:grpSpPr>
            <p:cxnSp>
              <p:nvCxnSpPr>
                <p:cNvPr id="12" name="直接连接符 11"/>
                <p:cNvCxnSpPr/>
                <p:nvPr/>
              </p:nvCxnSpPr>
              <p:spPr>
                <a:xfrm flipV="1">
                  <a:off x="1088136" y="1335024"/>
                  <a:ext cx="360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2732" y="1486058"/>
                  <a:ext cx="0" cy="360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8" name="直接连接符 17"/>
          <p:cNvCxnSpPr/>
          <p:nvPr/>
        </p:nvCxnSpPr>
        <p:spPr>
          <a:xfrm flipH="1" flipV="1">
            <a:off x="1094821" y="5557263"/>
            <a:ext cx="60590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156633"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1.3 </a:t>
            </a:r>
            <a:r>
              <a:rPr lang="zh-CN" altLang="en-US" sz="3600" b="1" kern="0" dirty="0">
                <a:solidFill>
                  <a:prstClr val="black"/>
                </a:solidFill>
                <a:latin typeface="微软雅黑" panose="020B0503020204020204" pitchFamily="34" charset="-122"/>
                <a:ea typeface="微软雅黑" panose="020B0503020204020204" pitchFamily="34" charset="-122"/>
              </a:rPr>
              <a:t>当前挑战</a:t>
            </a:r>
            <a:r>
              <a:rPr lang="en-US" altLang="zh-CN" sz="3600" b="1" kern="0" dirty="0">
                <a:solidFill>
                  <a:prstClr val="black"/>
                </a:solidFill>
                <a:latin typeface="微软雅黑" panose="020B0503020204020204" pitchFamily="34" charset="-122"/>
                <a:ea typeface="微软雅黑" panose="020B0503020204020204" pitchFamily="34" charset="-122"/>
              </a:rPr>
              <a:t>2</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462280" y="1175433"/>
            <a:ext cx="11267440" cy="499624"/>
          </a:xfrm>
          <a:prstGeom prst="rect">
            <a:avLst/>
          </a:prstGeom>
        </p:spPr>
        <p:txBody>
          <a:bodyPr wrap="square">
            <a:spAutoFit/>
          </a:bodyPr>
          <a:lstStyle/>
          <a:p>
            <a:pPr>
              <a:lnSpc>
                <a:spcPct val="150000"/>
              </a:lnSpc>
              <a:spcBef>
                <a:spcPct val="20000"/>
              </a:spcBef>
              <a:defRPr/>
            </a:pPr>
            <a:r>
              <a:rPr lang="zh-CN" altLang="en-US" sz="2000" kern="0" dirty="0">
                <a:solidFill>
                  <a:schemeClr val="tx1">
                    <a:lumMod val="95000"/>
                    <a:lumOff val="5000"/>
                  </a:schemeClr>
                </a:solidFill>
                <a:latin typeface="微软雅黑" panose="020B0503020204020204" pitchFamily="34" charset="-122"/>
                <a:ea typeface="微软雅黑" panose="020B0503020204020204" pitchFamily="34" charset="-122"/>
                <a:cs typeface="+mn-cs"/>
              </a:rPr>
              <a:t>       当前联邦学习在架构上存在信任依赖和通信瓶颈两</a:t>
            </a:r>
            <a:r>
              <a:rPr lang="zh-CN" altLang="en-US" sz="2000" kern="0" dirty="0">
                <a:solidFill>
                  <a:schemeClr val="tx1">
                    <a:lumMod val="95000"/>
                    <a:lumOff val="5000"/>
                  </a:schemeClr>
                </a:solidFill>
                <a:latin typeface="微软雅黑" panose="020B0503020204020204" pitchFamily="34" charset="-122"/>
                <a:ea typeface="微软雅黑" panose="020B0503020204020204" pitchFamily="34" charset="-122"/>
              </a:rPr>
              <a:t>大</a:t>
            </a:r>
            <a:r>
              <a:rPr lang="zh-CN" altLang="en-US" sz="2000" kern="0" dirty="0">
                <a:solidFill>
                  <a:schemeClr val="tx1">
                    <a:lumMod val="95000"/>
                    <a:lumOff val="5000"/>
                  </a:schemeClr>
                </a:solidFill>
                <a:latin typeface="微软雅黑" panose="020B0503020204020204" pitchFamily="34" charset="-122"/>
                <a:ea typeface="微软雅黑" panose="020B0503020204020204" pitchFamily="34" charset="-122"/>
                <a:cs typeface="+mn-cs"/>
              </a:rPr>
              <a:t>问题。</a:t>
            </a:r>
            <a:endParaRPr lang="en-US" altLang="zh-CN" sz="2000" b="1" kern="0" dirty="0">
              <a:solidFill>
                <a:schemeClr val="tx1">
                  <a:lumMod val="95000"/>
                  <a:lumOff val="5000"/>
                </a:schemeClr>
              </a:solidFill>
              <a:latin typeface="微软雅黑" panose="020B0503020204020204" pitchFamily="34" charset="-122"/>
              <a:ea typeface="微软雅黑" panose="020B0503020204020204" pitchFamily="34" charset="-122"/>
              <a:cs typeface="+mn-cs"/>
            </a:endParaRPr>
          </a:p>
        </p:txBody>
      </p:sp>
      <p:pic>
        <p:nvPicPr>
          <p:cNvPr id="2050" name="Picture 2">
            <a:extLst>
              <a:ext uri="{FF2B5EF4-FFF2-40B4-BE49-F238E27FC236}">
                <a16:creationId xmlns:a16="http://schemas.microsoft.com/office/drawing/2014/main" id="{42A2A6B4-AD2E-416B-9130-836128D4492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 b="10815"/>
          <a:stretch/>
        </p:blipFill>
        <p:spPr bwMode="auto">
          <a:xfrm>
            <a:off x="7789515" y="2943769"/>
            <a:ext cx="4037593" cy="22972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57C2C804-97D0-47B2-9B6A-1750537D7EC0}"/>
              </a:ext>
            </a:extLst>
          </p:cNvPr>
          <p:cNvGrpSpPr/>
          <p:nvPr/>
        </p:nvGrpSpPr>
        <p:grpSpPr>
          <a:xfrm>
            <a:off x="751714" y="1902833"/>
            <a:ext cx="7037800" cy="2242309"/>
            <a:chOff x="1538031" y="1455199"/>
            <a:chExt cx="7037800" cy="2242309"/>
          </a:xfrm>
        </p:grpSpPr>
        <p:sp>
          <p:nvSpPr>
            <p:cNvPr id="12" name="矩形 11">
              <a:extLst>
                <a:ext uri="{FF2B5EF4-FFF2-40B4-BE49-F238E27FC236}">
                  <a16:creationId xmlns:a16="http://schemas.microsoft.com/office/drawing/2014/main" id="{38DED046-B389-42F0-AA30-E1AB494937C0}"/>
                </a:ext>
              </a:extLst>
            </p:cNvPr>
            <p:cNvSpPr/>
            <p:nvPr/>
          </p:nvSpPr>
          <p:spPr>
            <a:xfrm>
              <a:off x="1538031" y="1995119"/>
              <a:ext cx="7037800" cy="170238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0" indent="-285750" defTabSz="1219200">
                <a:lnSpc>
                  <a:spcPct val="150000"/>
                </a:lnSpc>
                <a:buFont typeface="Arial" panose="020B0604020202020204" pitchFamily="34" charset="0"/>
                <a:buChar char="•"/>
                <a:defRPr/>
              </a:pPr>
              <a:r>
                <a:rPr kumimoji="0" lang="zh-CN" altLang="en-US" i="0" u="none" strike="noStrike" kern="1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cs typeface="Times New Roman" panose="02020603050405020304" pitchFamily="18" charset="0"/>
                </a:rPr>
                <a:t>第三方可以获得训练过程中每个参与方的具体参数信息以及聚合后的参数，并可以据此推出更多隐私信息，故出于数据隐私安全及法律法规等考虑，在真实场景中往往难以寻找一个合适的可信第三方用以协助系统运行。</a:t>
              </a:r>
              <a:endParaRPr kumimoji="0" lang="en-US" altLang="zh-CN"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3" name="矩形 12">
              <a:extLst>
                <a:ext uri="{FF2B5EF4-FFF2-40B4-BE49-F238E27FC236}">
                  <a16:creationId xmlns:a16="http://schemas.microsoft.com/office/drawing/2014/main" id="{D891434F-3E9F-43A3-B358-8A7C0004A9EA}"/>
                </a:ext>
              </a:extLst>
            </p:cNvPr>
            <p:cNvSpPr/>
            <p:nvPr/>
          </p:nvSpPr>
          <p:spPr>
            <a:xfrm>
              <a:off x="1848918" y="1455199"/>
              <a:ext cx="3624842" cy="4996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000">
                <a:lnSpc>
                  <a:spcPct val="150000"/>
                </a:lnSpc>
                <a:spcBef>
                  <a:spcPts val="1200"/>
                </a:spcBef>
                <a:defRPr/>
              </a:pPr>
              <a:r>
                <a:rPr lang="zh-CN" altLang="en-US" sz="2000" b="1" dirty="0">
                  <a:latin typeface="微软雅黑" panose="020B0503020204020204" pitchFamily="34" charset="-122"/>
                  <a:ea typeface="微软雅黑" panose="020B0503020204020204" pitchFamily="34" charset="-122"/>
                </a:rPr>
                <a:t>信任依赖</a:t>
              </a:r>
              <a:endParaRPr lang="en-US" altLang="zh-CN" sz="2000" b="1"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6D77FA32-9372-4144-AB2C-793EFA2A312D}"/>
              </a:ext>
            </a:extLst>
          </p:cNvPr>
          <p:cNvGrpSpPr/>
          <p:nvPr/>
        </p:nvGrpSpPr>
        <p:grpSpPr>
          <a:xfrm>
            <a:off x="751714" y="4150398"/>
            <a:ext cx="6712680" cy="1829825"/>
            <a:chOff x="1538031" y="1455199"/>
            <a:chExt cx="6712680" cy="1829825"/>
          </a:xfrm>
        </p:grpSpPr>
        <p:sp>
          <p:nvSpPr>
            <p:cNvPr id="16" name="矩形 15">
              <a:extLst>
                <a:ext uri="{FF2B5EF4-FFF2-40B4-BE49-F238E27FC236}">
                  <a16:creationId xmlns:a16="http://schemas.microsoft.com/office/drawing/2014/main" id="{65F2CBA4-649A-450B-BD7B-11D4A9941524}"/>
                </a:ext>
              </a:extLst>
            </p:cNvPr>
            <p:cNvSpPr/>
            <p:nvPr/>
          </p:nvSpPr>
          <p:spPr>
            <a:xfrm>
              <a:off x="1538031" y="1995119"/>
              <a:ext cx="6712680" cy="12899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0" indent="-285750" defTabSz="1219200">
                <a:lnSpc>
                  <a:spcPct val="150000"/>
                </a:lnSpc>
                <a:buFont typeface="Arial" panose="020B0604020202020204" pitchFamily="34" charset="0"/>
                <a:buChar char="•"/>
                <a:defRPr/>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在每一步参数的聚合和分发时，中心节点需要向每一个参与方接收并发送信息，其通信压力远大于其他各参与方，且一旦中心节点出现故障，会导致整个联邦学习系统崩溃。</a:t>
              </a: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C8680A28-F8FB-4167-8F94-CE1DF24F3F85}"/>
                </a:ext>
              </a:extLst>
            </p:cNvPr>
            <p:cNvSpPr/>
            <p:nvPr/>
          </p:nvSpPr>
          <p:spPr>
            <a:xfrm>
              <a:off x="1848918" y="1455199"/>
              <a:ext cx="3624842" cy="4996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000">
                <a:lnSpc>
                  <a:spcPct val="150000"/>
                </a:lnSpc>
                <a:spcBef>
                  <a:spcPts val="1200"/>
                </a:spcBef>
                <a:defRPr/>
              </a:pPr>
              <a:r>
                <a:rPr lang="zh-CN" altLang="en-US" sz="2000" b="1" dirty="0">
                  <a:latin typeface="微软雅黑" panose="020B0503020204020204" pitchFamily="34" charset="-122"/>
                  <a:ea typeface="微软雅黑" panose="020B0503020204020204" pitchFamily="34" charset="-122"/>
                </a:rPr>
                <a:t>通信瓶颈</a:t>
              </a:r>
              <a:endParaRPr lang="en-US" altLang="zh-CN" sz="2000" b="1" dirty="0">
                <a:latin typeface="微软雅黑" panose="020B0503020204020204" pitchFamily="34" charset="-122"/>
                <a:ea typeface="微软雅黑" panose="020B0503020204020204" pitchFamily="34" charset="-122"/>
              </a:endParaRPr>
            </a:p>
          </p:txBody>
        </p:sp>
      </p:grpSp>
      <p:sp>
        <p:nvSpPr>
          <p:cNvPr id="18" name="Oval 23">
            <a:extLst>
              <a:ext uri="{FF2B5EF4-FFF2-40B4-BE49-F238E27FC236}">
                <a16:creationId xmlns:a16="http://schemas.microsoft.com/office/drawing/2014/main" id="{7A86A66D-A1DF-47CB-B80C-761324CA44B7}"/>
              </a:ext>
            </a:extLst>
          </p:cNvPr>
          <p:cNvSpPr/>
          <p:nvPr/>
        </p:nvSpPr>
        <p:spPr>
          <a:xfrm>
            <a:off x="560595" y="4282021"/>
            <a:ext cx="382235" cy="315186"/>
          </a:xfrm>
          <a:custGeom>
            <a:avLst/>
            <a:gdLst>
              <a:gd name="connsiteX0" fmla="*/ 307902 w 606227"/>
              <a:gd name="connsiteY0" fmla="*/ 194055 h 499886"/>
              <a:gd name="connsiteX1" fmla="*/ 419305 w 606227"/>
              <a:gd name="connsiteY1" fmla="*/ 242224 h 499886"/>
              <a:gd name="connsiteX2" fmla="*/ 460955 w 606227"/>
              <a:gd name="connsiteY2" fmla="*/ 343954 h 499886"/>
              <a:gd name="connsiteX3" fmla="*/ 517800 w 606227"/>
              <a:gd name="connsiteY3" fmla="*/ 323297 h 499886"/>
              <a:gd name="connsiteX4" fmla="*/ 606227 w 606227"/>
              <a:gd name="connsiteY4" fmla="*/ 411592 h 499886"/>
              <a:gd name="connsiteX5" fmla="*/ 517800 w 606227"/>
              <a:gd name="connsiteY5" fmla="*/ 499886 h 499886"/>
              <a:gd name="connsiteX6" fmla="*/ 314493 w 606227"/>
              <a:gd name="connsiteY6" fmla="*/ 499886 h 499886"/>
              <a:gd name="connsiteX7" fmla="*/ 307902 w 606227"/>
              <a:gd name="connsiteY7" fmla="*/ 499886 h 499886"/>
              <a:gd name="connsiteX8" fmla="*/ 162629 w 606227"/>
              <a:gd name="connsiteY8" fmla="*/ 499886 h 499886"/>
              <a:gd name="connsiteX9" fmla="*/ 108530 w 606227"/>
              <a:gd name="connsiteY9" fmla="*/ 445867 h 499886"/>
              <a:gd name="connsiteX10" fmla="*/ 161439 w 606227"/>
              <a:gd name="connsiteY10" fmla="*/ 391849 h 499886"/>
              <a:gd name="connsiteX11" fmla="*/ 154757 w 606227"/>
              <a:gd name="connsiteY11" fmla="*/ 346970 h 499886"/>
              <a:gd name="connsiteX12" fmla="*/ 175994 w 606227"/>
              <a:gd name="connsiteY12" fmla="*/ 269279 h 499886"/>
              <a:gd name="connsiteX13" fmla="*/ 307902 w 606227"/>
              <a:gd name="connsiteY13" fmla="*/ 194055 h 499886"/>
              <a:gd name="connsiteX14" fmla="*/ 175457 w 606227"/>
              <a:gd name="connsiteY14" fmla="*/ 0 h 499886"/>
              <a:gd name="connsiteX15" fmla="*/ 310277 w 606227"/>
              <a:gd name="connsiteY15" fmla="*/ 131897 h 499886"/>
              <a:gd name="connsiteX16" fmla="*/ 360342 w 606227"/>
              <a:gd name="connsiteY16" fmla="*/ 113707 h 499886"/>
              <a:gd name="connsiteX17" fmla="*/ 438140 w 606227"/>
              <a:gd name="connsiteY17" fmla="*/ 191493 h 499886"/>
              <a:gd name="connsiteX18" fmla="*/ 428530 w 606227"/>
              <a:gd name="connsiteY18" fmla="*/ 228969 h 499886"/>
              <a:gd name="connsiteX19" fmla="*/ 426241 w 606227"/>
              <a:gd name="connsiteY19" fmla="*/ 226592 h 499886"/>
              <a:gd name="connsiteX20" fmla="*/ 307805 w 606227"/>
              <a:gd name="connsiteY20" fmla="*/ 178239 h 499886"/>
              <a:gd name="connsiteX21" fmla="*/ 157884 w 606227"/>
              <a:gd name="connsiteY21" fmla="*/ 269278 h 499886"/>
              <a:gd name="connsiteX22" fmla="*/ 47686 w 606227"/>
              <a:gd name="connsiteY22" fmla="*/ 269278 h 499886"/>
              <a:gd name="connsiteX23" fmla="*/ 0 w 606227"/>
              <a:gd name="connsiteY23" fmla="*/ 221656 h 499886"/>
              <a:gd name="connsiteX24" fmla="*/ 46587 w 606227"/>
              <a:gd name="connsiteY24" fmla="*/ 174126 h 499886"/>
              <a:gd name="connsiteX25" fmla="*/ 40638 w 606227"/>
              <a:gd name="connsiteY25" fmla="*/ 134639 h 499886"/>
              <a:gd name="connsiteX26" fmla="*/ 175457 w 606227"/>
              <a:gd name="connsiteY26" fmla="*/ 0 h 4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227" h="499886">
                <a:moveTo>
                  <a:pt x="307902" y="194055"/>
                </a:moveTo>
                <a:cubicBezTo>
                  <a:pt x="351840" y="194055"/>
                  <a:pt x="391385" y="212610"/>
                  <a:pt x="419305" y="242224"/>
                </a:cubicBezTo>
                <a:cubicBezTo>
                  <a:pt x="444478" y="268913"/>
                  <a:pt x="460131" y="304560"/>
                  <a:pt x="460955" y="343954"/>
                </a:cubicBezTo>
                <a:cubicBezTo>
                  <a:pt x="476333" y="331067"/>
                  <a:pt x="496106" y="323297"/>
                  <a:pt x="517800" y="323297"/>
                </a:cubicBezTo>
                <a:cubicBezTo>
                  <a:pt x="566591" y="323297"/>
                  <a:pt x="606227" y="362783"/>
                  <a:pt x="606227" y="411592"/>
                </a:cubicBezTo>
                <a:cubicBezTo>
                  <a:pt x="606227" y="460400"/>
                  <a:pt x="566591" y="499886"/>
                  <a:pt x="517800" y="499886"/>
                </a:cubicBezTo>
                <a:lnTo>
                  <a:pt x="314493" y="499886"/>
                </a:lnTo>
                <a:lnTo>
                  <a:pt x="307902" y="499886"/>
                </a:lnTo>
                <a:lnTo>
                  <a:pt x="162629" y="499886"/>
                </a:lnTo>
                <a:cubicBezTo>
                  <a:pt x="132788" y="499886"/>
                  <a:pt x="108530" y="475664"/>
                  <a:pt x="108530" y="445867"/>
                </a:cubicBezTo>
                <a:cubicBezTo>
                  <a:pt x="108530" y="416436"/>
                  <a:pt x="132147" y="392489"/>
                  <a:pt x="161439" y="391849"/>
                </a:cubicBezTo>
                <a:cubicBezTo>
                  <a:pt x="157046" y="377682"/>
                  <a:pt x="154757" y="362600"/>
                  <a:pt x="154757" y="346970"/>
                </a:cubicBezTo>
                <a:cubicBezTo>
                  <a:pt x="154757" y="318636"/>
                  <a:pt x="162538" y="292038"/>
                  <a:pt x="175994" y="269279"/>
                </a:cubicBezTo>
                <a:cubicBezTo>
                  <a:pt x="202632" y="224309"/>
                  <a:pt x="251697" y="194055"/>
                  <a:pt x="307902" y="194055"/>
                </a:cubicBezTo>
                <a:close/>
                <a:moveTo>
                  <a:pt x="175457" y="0"/>
                </a:moveTo>
                <a:cubicBezTo>
                  <a:pt x="249045" y="0"/>
                  <a:pt x="308812" y="58773"/>
                  <a:pt x="310277" y="131897"/>
                </a:cubicBezTo>
                <a:cubicBezTo>
                  <a:pt x="323823" y="120563"/>
                  <a:pt x="341213" y="113707"/>
                  <a:pt x="360342" y="113707"/>
                </a:cubicBezTo>
                <a:cubicBezTo>
                  <a:pt x="403268" y="113707"/>
                  <a:pt x="438140" y="148532"/>
                  <a:pt x="438140" y="191493"/>
                </a:cubicBezTo>
                <a:cubicBezTo>
                  <a:pt x="438140" y="205112"/>
                  <a:pt x="434662" y="217817"/>
                  <a:pt x="428530" y="228969"/>
                </a:cubicBezTo>
                <a:cubicBezTo>
                  <a:pt x="427797" y="228146"/>
                  <a:pt x="426974" y="227323"/>
                  <a:pt x="426241" y="226592"/>
                </a:cubicBezTo>
                <a:cubicBezTo>
                  <a:pt x="394390" y="195423"/>
                  <a:pt x="352379" y="178239"/>
                  <a:pt x="307805" y="178239"/>
                </a:cubicBezTo>
                <a:cubicBezTo>
                  <a:pt x="242730" y="178239"/>
                  <a:pt x="186166" y="215258"/>
                  <a:pt x="157884" y="269278"/>
                </a:cubicBezTo>
                <a:lnTo>
                  <a:pt x="47686" y="269278"/>
                </a:lnTo>
                <a:cubicBezTo>
                  <a:pt x="21326" y="269278"/>
                  <a:pt x="0" y="247981"/>
                  <a:pt x="0" y="221656"/>
                </a:cubicBezTo>
                <a:cubicBezTo>
                  <a:pt x="0" y="195789"/>
                  <a:pt x="20777" y="174674"/>
                  <a:pt x="46587" y="174126"/>
                </a:cubicBezTo>
                <a:cubicBezTo>
                  <a:pt x="42743" y="161603"/>
                  <a:pt x="40638" y="148350"/>
                  <a:pt x="40638" y="134639"/>
                </a:cubicBezTo>
                <a:cubicBezTo>
                  <a:pt x="40638" y="60236"/>
                  <a:pt x="101046" y="0"/>
                  <a:pt x="175457" y="0"/>
                </a:cubicBezTo>
                <a:close/>
              </a:path>
            </a:pathLst>
          </a:custGeom>
          <a:solidFill>
            <a:srgbClr val="0152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Oval 9">
            <a:extLst>
              <a:ext uri="{FF2B5EF4-FFF2-40B4-BE49-F238E27FC236}">
                <a16:creationId xmlns:a16="http://schemas.microsoft.com/office/drawing/2014/main" id="{2CE1DE5D-BAD0-494D-AB24-716A171E84EB}"/>
              </a:ext>
            </a:extLst>
          </p:cNvPr>
          <p:cNvSpPr/>
          <p:nvPr/>
        </p:nvSpPr>
        <p:spPr>
          <a:xfrm>
            <a:off x="560596" y="2061095"/>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rgbClr val="0152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文本框 19">
            <a:extLst>
              <a:ext uri="{FF2B5EF4-FFF2-40B4-BE49-F238E27FC236}">
                <a16:creationId xmlns:a16="http://schemas.microsoft.com/office/drawing/2014/main" id="{2E337B1B-524C-4057-B7E3-F04A8E30C92E}"/>
              </a:ext>
            </a:extLst>
          </p:cNvPr>
          <p:cNvSpPr txBox="1"/>
          <p:nvPr/>
        </p:nvSpPr>
        <p:spPr>
          <a:xfrm>
            <a:off x="9234271" y="5396396"/>
            <a:ext cx="114808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联邦学习</a:t>
            </a:r>
          </a:p>
        </p:txBody>
      </p:sp>
    </p:spTree>
    <p:extLst>
      <p:ext uri="{BB962C8B-B14F-4D97-AF65-F5344CB8AC3E}">
        <p14:creationId xmlns:p14="http://schemas.microsoft.com/office/powerpoint/2010/main" val="198181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02</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4598502" y="2661613"/>
            <a:ext cx="3461205" cy="861774"/>
          </a:xfrm>
          <a:prstGeom prst="rect">
            <a:avLst/>
          </a:prstGeom>
        </p:spPr>
        <p:txBody>
          <a:bodyPr wrap="none">
            <a:spAutoFit/>
          </a:bodyPr>
          <a:lstStyle/>
          <a:p>
            <a:pPr lvl="0" algn="ctr" fontAlgn="base">
              <a:spcAft>
                <a:spcPct val="0"/>
              </a:spcAft>
              <a:defRPr/>
            </a:pPr>
            <a:r>
              <a:rPr lang="en-US" altLang="zh-CN"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2. </a:t>
            </a: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研究现状</a:t>
            </a:r>
          </a:p>
        </p:txBody>
      </p:sp>
    </p:spTree>
    <p:extLst>
      <p:ext uri="{BB962C8B-B14F-4D97-AF65-F5344CB8AC3E}">
        <p14:creationId xmlns:p14="http://schemas.microsoft.com/office/powerpoint/2010/main" val="324866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156633"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2.1 </a:t>
            </a:r>
            <a:r>
              <a:rPr lang="zh-CN" altLang="en-US" sz="3600" b="1" kern="0" dirty="0">
                <a:solidFill>
                  <a:prstClr val="black"/>
                </a:solidFill>
                <a:latin typeface="微软雅黑" panose="020B0503020204020204" pitchFamily="34" charset="-122"/>
                <a:ea typeface="微软雅黑" panose="020B0503020204020204" pitchFamily="34" charset="-122"/>
              </a:rPr>
              <a:t>研究现状</a:t>
            </a:r>
            <a:r>
              <a:rPr lang="en-US" altLang="zh-CN" sz="3600" b="1" kern="0" dirty="0">
                <a:solidFill>
                  <a:prstClr val="black"/>
                </a:solidFill>
                <a:latin typeface="微软雅黑" panose="020B0503020204020204" pitchFamily="34" charset="-122"/>
                <a:ea typeface="微软雅黑" panose="020B0503020204020204" pitchFamily="34" charset="-122"/>
              </a:rPr>
              <a:t>1</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F1E52248-AD4A-44D8-A24C-94BBA42C2F2A}"/>
              </a:ext>
            </a:extLst>
          </p:cNvPr>
          <p:cNvSpPr/>
          <p:nvPr/>
        </p:nvSpPr>
        <p:spPr>
          <a:xfrm>
            <a:off x="3488288" y="1083529"/>
            <a:ext cx="2851545"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3F9AA68-263B-4FEE-A3AF-E1FDFD3B13C7}"/>
              </a:ext>
            </a:extLst>
          </p:cNvPr>
          <p:cNvSpPr txBox="1"/>
          <p:nvPr/>
        </p:nvSpPr>
        <p:spPr>
          <a:xfrm>
            <a:off x="3596654" y="1230154"/>
            <a:ext cx="2634812" cy="458908"/>
          </a:xfrm>
          <a:prstGeom prst="rect">
            <a:avLst/>
          </a:prstGeom>
          <a:noFill/>
        </p:spPr>
        <p:txBody>
          <a:bodyPr wrap="square">
            <a:spAutoFit/>
          </a:bodyPr>
          <a:lstStyle/>
          <a:p>
            <a:pPr marL="177800" defTabSz="1219200">
              <a:lnSpc>
                <a:spcPct val="150000"/>
              </a:lnSpc>
              <a:defRP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动态调整</a:t>
            </a:r>
            <a:r>
              <a:rPr lang="zh-CN" altLang="en-US" sz="1800" b="1" kern="100" dirty="0">
                <a:latin typeface="微软雅黑" panose="020B0503020204020204" pitchFamily="34" charset="-122"/>
                <a:ea typeface="微软雅黑" panose="020B0503020204020204" pitchFamily="34" charset="-122"/>
                <a:cs typeface="Times New Roman" panose="02020603050405020304" pitchFamily="18" charset="0"/>
              </a:rPr>
              <a:t>裁减系数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87F8FF32-4864-412C-8C5C-7E6D0BEDFC1B}"/>
              </a:ext>
            </a:extLst>
          </p:cNvPr>
          <p:cNvSpPr/>
          <p:nvPr/>
        </p:nvSpPr>
        <p:spPr>
          <a:xfrm>
            <a:off x="3488288" y="2327493"/>
            <a:ext cx="2851545"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D036245-F665-462A-8B47-A9F56FD40A26}"/>
              </a:ext>
            </a:extLst>
          </p:cNvPr>
          <p:cNvSpPr txBox="1"/>
          <p:nvPr/>
        </p:nvSpPr>
        <p:spPr>
          <a:xfrm>
            <a:off x="3596654" y="2484406"/>
            <a:ext cx="2526446" cy="458908"/>
          </a:xfrm>
          <a:prstGeom prst="rect">
            <a:avLst/>
          </a:prstGeom>
          <a:noFill/>
        </p:spPr>
        <p:txBody>
          <a:bodyPr wrap="square">
            <a:spAutoFit/>
          </a:bodyPr>
          <a:lstStyle/>
          <a:p>
            <a:pPr marL="177800" defTabSz="1219200">
              <a:lnSpc>
                <a:spcPct val="150000"/>
              </a:lnSpc>
              <a:defRP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动态分配</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噪声方差</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圆角 16">
            <a:extLst>
              <a:ext uri="{FF2B5EF4-FFF2-40B4-BE49-F238E27FC236}">
                <a16:creationId xmlns:a16="http://schemas.microsoft.com/office/drawing/2014/main" id="{6F2B3C1A-6BB3-483E-B589-FA47F91D1F56}"/>
              </a:ext>
            </a:extLst>
          </p:cNvPr>
          <p:cNvSpPr/>
          <p:nvPr/>
        </p:nvSpPr>
        <p:spPr>
          <a:xfrm>
            <a:off x="3488288" y="3571457"/>
            <a:ext cx="2851545"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D107404-4824-457F-8D3D-01A8F031AF10}"/>
              </a:ext>
            </a:extLst>
          </p:cNvPr>
          <p:cNvSpPr txBox="1"/>
          <p:nvPr/>
        </p:nvSpPr>
        <p:spPr>
          <a:xfrm>
            <a:off x="3596654" y="3728370"/>
            <a:ext cx="2526446" cy="458908"/>
          </a:xfrm>
          <a:prstGeom prst="rect">
            <a:avLst/>
          </a:prstGeom>
          <a:noFill/>
        </p:spPr>
        <p:txBody>
          <a:bodyPr wrap="square">
            <a:spAutoFit/>
          </a:bodyPr>
          <a:lstStyle/>
          <a:p>
            <a:pPr marL="177800" defTabSz="1219200">
              <a:lnSpc>
                <a:spcPct val="150000"/>
              </a:lnSpc>
              <a:defRP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动态调整</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样本权重</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A48DEE45-1ACB-4B51-BE21-20D6140C5614}"/>
              </a:ext>
            </a:extLst>
          </p:cNvPr>
          <p:cNvSpPr/>
          <p:nvPr/>
        </p:nvSpPr>
        <p:spPr>
          <a:xfrm>
            <a:off x="3488288" y="4815421"/>
            <a:ext cx="2851545"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5F1307F-D741-436E-B7C9-BC34552D3C74}"/>
              </a:ext>
            </a:extLst>
          </p:cNvPr>
          <p:cNvSpPr txBox="1"/>
          <p:nvPr/>
        </p:nvSpPr>
        <p:spPr>
          <a:xfrm>
            <a:off x="3705020" y="4972334"/>
            <a:ext cx="2418080" cy="458908"/>
          </a:xfrm>
          <a:prstGeom prst="rect">
            <a:avLst/>
          </a:prstGeom>
          <a:noFill/>
        </p:spPr>
        <p:txBody>
          <a:bodyPr wrap="square">
            <a:spAutoFit/>
          </a:bodyPr>
          <a:lstStyle/>
          <a:p>
            <a:pPr marL="177800" defTabSz="1219200">
              <a:lnSpc>
                <a:spcPct val="150000"/>
              </a:lnSpc>
              <a:defRP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动态调整</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学习率</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2D7E5040-6A28-4170-A92F-E3F08CFD99E2}"/>
              </a:ext>
            </a:extLst>
          </p:cNvPr>
          <p:cNvSpPr/>
          <p:nvPr/>
        </p:nvSpPr>
        <p:spPr>
          <a:xfrm>
            <a:off x="653666" y="2697480"/>
            <a:ext cx="2004893" cy="13813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EB9DD02-0631-4504-AA97-ABBF8CE7E1A2}"/>
              </a:ext>
            </a:extLst>
          </p:cNvPr>
          <p:cNvSpPr txBox="1"/>
          <p:nvPr/>
        </p:nvSpPr>
        <p:spPr>
          <a:xfrm>
            <a:off x="572386" y="2930836"/>
            <a:ext cx="2004893" cy="874407"/>
          </a:xfrm>
          <a:prstGeom prst="rect">
            <a:avLst/>
          </a:prstGeom>
          <a:noFill/>
        </p:spPr>
        <p:txBody>
          <a:bodyPr wrap="square">
            <a:spAutoFit/>
          </a:bodyPr>
          <a:lstStyle/>
          <a:p>
            <a:pPr marL="177800" defTabSz="1219200">
              <a:lnSpc>
                <a:spcPct val="150000"/>
              </a:lnSpc>
              <a:defRPr/>
            </a:pP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差分隐私中隐私和效用权衡问题</a:t>
            </a:r>
            <a:endParaRPr lang="en-US" altLang="zh-CN" sz="1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左大括号 2">
            <a:extLst>
              <a:ext uri="{FF2B5EF4-FFF2-40B4-BE49-F238E27FC236}">
                <a16:creationId xmlns:a16="http://schemas.microsoft.com/office/drawing/2014/main" id="{34C4A1BE-5622-45A9-A4C2-B93A25824F73}"/>
              </a:ext>
            </a:extLst>
          </p:cNvPr>
          <p:cNvSpPr/>
          <p:nvPr/>
        </p:nvSpPr>
        <p:spPr>
          <a:xfrm>
            <a:off x="2783852" y="1402080"/>
            <a:ext cx="487703" cy="3952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B7E1E8F-8C25-4674-89A0-7480856C1272}"/>
              </a:ext>
            </a:extLst>
          </p:cNvPr>
          <p:cNvSpPr txBox="1"/>
          <p:nvPr/>
        </p:nvSpPr>
        <p:spPr>
          <a:xfrm>
            <a:off x="6644640" y="3859944"/>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根据裁剪偏差自适应地调整组中样本的贡献</a:t>
            </a:r>
            <a:r>
              <a:rPr lang="zh-CN" altLang="en-US" dirty="0">
                <a:latin typeface="微软雅黑" panose="020B0503020204020204" pitchFamily="34" charset="-122"/>
                <a:ea typeface="微软雅黑" panose="020B0503020204020204" pitchFamily="34" charset="-122"/>
              </a:rPr>
              <a:t> </a:t>
            </a:r>
          </a:p>
        </p:txBody>
      </p:sp>
      <p:sp>
        <p:nvSpPr>
          <p:cNvPr id="25" name="文本框 24">
            <a:extLst>
              <a:ext uri="{FF2B5EF4-FFF2-40B4-BE49-F238E27FC236}">
                <a16:creationId xmlns:a16="http://schemas.microsoft.com/office/drawing/2014/main" id="{74D88501-79BF-45B5-ADC8-06D147CC53B8}"/>
              </a:ext>
            </a:extLst>
          </p:cNvPr>
          <p:cNvSpPr txBox="1"/>
          <p:nvPr/>
        </p:nvSpPr>
        <p:spPr>
          <a:xfrm>
            <a:off x="6644640" y="4984988"/>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根据梯度变化趋势自适应调整学习率大小</a:t>
            </a: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143A723-91D9-4DF2-851D-83BFC79F4051}"/>
              </a:ext>
            </a:extLst>
          </p:cNvPr>
          <p:cNvSpPr txBox="1"/>
          <p:nvPr/>
        </p:nvSpPr>
        <p:spPr>
          <a:xfrm>
            <a:off x="6644640" y="2559674"/>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根据模型输出相关性调节参数的噪声分配</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7E9EEEA-CED2-48C0-A362-A9206CD41CA3}"/>
              </a:ext>
            </a:extLst>
          </p:cNvPr>
          <p:cNvSpPr txBox="1"/>
          <p:nvPr/>
        </p:nvSpPr>
        <p:spPr>
          <a:xfrm>
            <a:off x="6644640" y="1290320"/>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根据裁剪偏差自适应地调整组中样本的贡献</a:t>
            </a:r>
            <a:r>
              <a:rPr lang="zh-CN" altLang="en-US" dirty="0">
                <a:latin typeface="微软雅黑" panose="020B0503020204020204" pitchFamily="34" charset="-122"/>
                <a:ea typeface="微软雅黑" panose="020B0503020204020204" pitchFamily="34" charset="-122"/>
              </a:rPr>
              <a:t> </a:t>
            </a:r>
          </a:p>
        </p:txBody>
      </p:sp>
      <p:sp>
        <p:nvSpPr>
          <p:cNvPr id="29" name="文本框 28">
            <a:extLst>
              <a:ext uri="{FF2B5EF4-FFF2-40B4-BE49-F238E27FC236}">
                <a16:creationId xmlns:a16="http://schemas.microsoft.com/office/drawing/2014/main" id="{6A77A0CA-4C8C-4162-B15C-643AF3BF5240}"/>
              </a:ext>
            </a:extLst>
          </p:cNvPr>
          <p:cNvSpPr txBox="1"/>
          <p:nvPr/>
        </p:nvSpPr>
        <p:spPr>
          <a:xfrm>
            <a:off x="389466" y="6056078"/>
            <a:ext cx="11684000" cy="369332"/>
          </a:xfrm>
          <a:prstGeom prst="rect">
            <a:avLst/>
          </a:prstGeom>
          <a:noFill/>
        </p:spPr>
        <p:txBody>
          <a:bodyPr wrap="square">
            <a:spAutoFit/>
          </a:bodyPr>
          <a:lstStyle/>
          <a:p>
            <a:r>
              <a:rPr lang="zh-CN" altLang="en-US" sz="1800" i="0" dirty="0">
                <a:solidFill>
                  <a:srgbClr val="000000"/>
                </a:solidFill>
                <a:effectLst/>
                <a:latin typeface="微软雅黑" panose="020B0503020204020204" pitchFamily="34" charset="-122"/>
                <a:ea typeface="微软雅黑" panose="020B0503020204020204" pitchFamily="34" charset="-122"/>
              </a:rPr>
              <a:t>当前研究不足</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sz="1800" i="0" dirty="0">
                <a:solidFill>
                  <a:srgbClr val="000000"/>
                </a:solidFill>
                <a:effectLst/>
                <a:latin typeface="微软雅黑" panose="020B0503020204020204" pitchFamily="34" charset="-122"/>
                <a:ea typeface="微软雅黑" panose="020B0503020204020204" pitchFamily="34" charset="-122"/>
              </a:rPr>
              <a:t>1. </a:t>
            </a:r>
            <a:r>
              <a:rPr lang="zh-CN" altLang="en-US" dirty="0">
                <a:solidFill>
                  <a:srgbClr val="000000"/>
                </a:solidFill>
                <a:latin typeface="微软雅黑" panose="020B0503020204020204" pitchFamily="34" charset="-122"/>
                <a:ea typeface="微软雅黑" panose="020B0503020204020204" pitchFamily="34" charset="-122"/>
              </a:rPr>
              <a:t>算法复杂性高         </a:t>
            </a:r>
            <a:r>
              <a:rPr lang="en-US" altLang="zh-CN" dirty="0">
                <a:solidFill>
                  <a:srgbClr val="000000"/>
                </a:solidFill>
                <a:latin typeface="微软雅黑" panose="020B0503020204020204" pitchFamily="34" charset="-122"/>
                <a:ea typeface="微软雅黑" panose="020B0503020204020204" pitchFamily="34" charset="-122"/>
              </a:rPr>
              <a:t>2. </a:t>
            </a:r>
            <a:r>
              <a:rPr lang="zh-CN" altLang="en-US" dirty="0">
                <a:solidFill>
                  <a:srgbClr val="000000"/>
                </a:solidFill>
                <a:latin typeface="微软雅黑" panose="020B0503020204020204" pitchFamily="34" charset="-122"/>
                <a:ea typeface="微软雅黑" panose="020B0503020204020204" pitchFamily="34" charset="-122"/>
              </a:rPr>
              <a:t>未充分利用历史梯度信息    </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算法之间存在互斥性</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556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3156633" cy="646331"/>
          </a:xfrm>
          <a:prstGeom prst="rect">
            <a:avLst/>
          </a:prstGeom>
        </p:spPr>
        <p:txBody>
          <a:bodyPr wrap="none">
            <a:spAutoFit/>
          </a:bodyPr>
          <a:lstStyle/>
          <a:p>
            <a:pPr lvl="0">
              <a:spcBef>
                <a:spcPct val="20000"/>
              </a:spcBef>
              <a:defRPr/>
            </a:pPr>
            <a:r>
              <a:rPr lang="en-US" altLang="zh-CN" sz="3600" b="1" kern="0" dirty="0">
                <a:solidFill>
                  <a:prstClr val="black"/>
                </a:solidFill>
                <a:latin typeface="微软雅黑" panose="020B0503020204020204" pitchFamily="34" charset="-122"/>
                <a:ea typeface="微软雅黑" panose="020B0503020204020204" pitchFamily="34" charset="-122"/>
              </a:rPr>
              <a:t>2.1 </a:t>
            </a:r>
            <a:r>
              <a:rPr lang="zh-CN" altLang="en-US" sz="3600" b="1" kern="0" dirty="0">
                <a:solidFill>
                  <a:prstClr val="black"/>
                </a:solidFill>
                <a:latin typeface="微软雅黑" panose="020B0503020204020204" pitchFamily="34" charset="-122"/>
                <a:ea typeface="微软雅黑" panose="020B0503020204020204" pitchFamily="34" charset="-122"/>
              </a:rPr>
              <a:t>研究现状</a:t>
            </a:r>
            <a:r>
              <a:rPr lang="en-US" altLang="zh-CN" sz="3600" b="1" kern="0" dirty="0">
                <a:solidFill>
                  <a:prstClr val="black"/>
                </a:solidFill>
                <a:latin typeface="微软雅黑" panose="020B0503020204020204" pitchFamily="34" charset="-122"/>
                <a:ea typeface="微软雅黑" panose="020B0503020204020204" pitchFamily="34" charset="-122"/>
              </a:rPr>
              <a:t>2</a:t>
            </a:r>
            <a:endParaRPr lang="zh-CN" altLang="en-US" sz="3600" b="1" kern="0" dirty="0">
              <a:solidFill>
                <a:prstClr val="black"/>
              </a:solidFill>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F1E52248-AD4A-44D8-A24C-94BBA42C2F2A}"/>
              </a:ext>
            </a:extLst>
          </p:cNvPr>
          <p:cNvSpPr/>
          <p:nvPr/>
        </p:nvSpPr>
        <p:spPr>
          <a:xfrm>
            <a:off x="5744532" y="1825586"/>
            <a:ext cx="2000107"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3F9AA68-263B-4FEE-A3AF-E1FDFD3B13C7}"/>
              </a:ext>
            </a:extLst>
          </p:cNvPr>
          <p:cNvSpPr txBox="1"/>
          <p:nvPr/>
        </p:nvSpPr>
        <p:spPr>
          <a:xfrm>
            <a:off x="5852898" y="1972211"/>
            <a:ext cx="1848088" cy="458908"/>
          </a:xfrm>
          <a:prstGeom prst="rect">
            <a:avLst/>
          </a:prstGeom>
          <a:noFill/>
        </p:spPr>
        <p:txBody>
          <a:bodyPr wrap="square">
            <a:spAutoFit/>
          </a:bodyPr>
          <a:lstStyle/>
          <a:p>
            <a:pPr marL="177800" defTabSz="1219200">
              <a:lnSpc>
                <a:spcPct val="150000"/>
              </a:lnSpc>
              <a:defRPr/>
            </a:pP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区块链技术</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[5]</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87F8FF32-4864-412C-8C5C-7E6D0BEDFC1B}"/>
              </a:ext>
            </a:extLst>
          </p:cNvPr>
          <p:cNvSpPr/>
          <p:nvPr/>
        </p:nvSpPr>
        <p:spPr>
          <a:xfrm>
            <a:off x="5744532" y="3069550"/>
            <a:ext cx="2000107"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D036245-F665-462A-8B47-A9F56FD40A26}"/>
              </a:ext>
            </a:extLst>
          </p:cNvPr>
          <p:cNvSpPr txBox="1"/>
          <p:nvPr/>
        </p:nvSpPr>
        <p:spPr>
          <a:xfrm>
            <a:off x="5657337" y="3249613"/>
            <a:ext cx="2087302" cy="458908"/>
          </a:xfrm>
          <a:prstGeom prst="rect">
            <a:avLst/>
          </a:prstGeom>
          <a:noFill/>
        </p:spPr>
        <p:txBody>
          <a:bodyPr wrap="square">
            <a:spAutoFit/>
          </a:bodyPr>
          <a:lstStyle/>
          <a:p>
            <a:pPr marL="177800" defTabSz="1219200">
              <a:lnSpc>
                <a:spcPct val="150000"/>
              </a:lnSpc>
              <a:defRPr/>
            </a:pPr>
            <a:r>
              <a:rPr lang="zh-CN" altLang="en-US" sz="1800" b="1" kern="100" dirty="0">
                <a:latin typeface="微软雅黑" panose="020B0503020204020204" pitchFamily="34" charset="-122"/>
                <a:ea typeface="微软雅黑" panose="020B0503020204020204" pitchFamily="34" charset="-122"/>
                <a:cs typeface="Times New Roman" panose="02020603050405020304" pitchFamily="18" charset="0"/>
              </a:rPr>
              <a:t>通信机制设计</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[6]</a:t>
            </a:r>
          </a:p>
        </p:txBody>
      </p:sp>
      <p:sp>
        <p:nvSpPr>
          <p:cNvPr id="17" name="矩形: 圆角 16">
            <a:extLst>
              <a:ext uri="{FF2B5EF4-FFF2-40B4-BE49-F238E27FC236}">
                <a16:creationId xmlns:a16="http://schemas.microsoft.com/office/drawing/2014/main" id="{6F2B3C1A-6BB3-483E-B589-FA47F91D1F56}"/>
              </a:ext>
            </a:extLst>
          </p:cNvPr>
          <p:cNvSpPr/>
          <p:nvPr/>
        </p:nvSpPr>
        <p:spPr>
          <a:xfrm>
            <a:off x="5744532" y="4313514"/>
            <a:ext cx="2000107" cy="8542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D107404-4824-457F-8D3D-01A8F031AF10}"/>
              </a:ext>
            </a:extLst>
          </p:cNvPr>
          <p:cNvSpPr txBox="1"/>
          <p:nvPr/>
        </p:nvSpPr>
        <p:spPr>
          <a:xfrm>
            <a:off x="5657337" y="4465424"/>
            <a:ext cx="2066129" cy="458908"/>
          </a:xfrm>
          <a:prstGeom prst="rect">
            <a:avLst/>
          </a:prstGeom>
          <a:noFill/>
        </p:spPr>
        <p:txBody>
          <a:bodyPr wrap="square">
            <a:spAutoFit/>
          </a:bodyPr>
          <a:lstStyle/>
          <a:p>
            <a:pPr marL="177800" defTabSz="1219200">
              <a:lnSpc>
                <a:spcPct val="150000"/>
              </a:lnSpc>
              <a:defRPr/>
            </a:pP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密码学方法</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[7]</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2D7E5040-6A28-4170-A92F-E3F08CFD99E2}"/>
              </a:ext>
            </a:extLst>
          </p:cNvPr>
          <p:cNvSpPr/>
          <p:nvPr/>
        </p:nvSpPr>
        <p:spPr>
          <a:xfrm>
            <a:off x="668457" y="2790186"/>
            <a:ext cx="2004893" cy="13813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EB9DD02-0631-4504-AA97-ABBF8CE7E1A2}"/>
              </a:ext>
            </a:extLst>
          </p:cNvPr>
          <p:cNvSpPr txBox="1"/>
          <p:nvPr/>
        </p:nvSpPr>
        <p:spPr>
          <a:xfrm>
            <a:off x="766676" y="3198540"/>
            <a:ext cx="1808453" cy="646331"/>
          </a:xfrm>
          <a:prstGeom prst="rect">
            <a:avLst/>
          </a:prstGeom>
          <a:noFill/>
        </p:spPr>
        <p:txBody>
          <a:bodyPr wrap="square">
            <a:spAutoFit/>
          </a:bodyPr>
          <a:lstStyle/>
          <a:p>
            <a:pPr lvl="0" algn="just"/>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联邦学习中通信瓶颈和信任依赖</a:t>
            </a:r>
            <a:endParaRPr lang="en-US" altLang="zh-CN" sz="1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左大括号 2">
            <a:extLst>
              <a:ext uri="{FF2B5EF4-FFF2-40B4-BE49-F238E27FC236}">
                <a16:creationId xmlns:a16="http://schemas.microsoft.com/office/drawing/2014/main" id="{34C4A1BE-5622-45A9-A4C2-B93A25824F73}"/>
              </a:ext>
            </a:extLst>
          </p:cNvPr>
          <p:cNvSpPr/>
          <p:nvPr/>
        </p:nvSpPr>
        <p:spPr>
          <a:xfrm>
            <a:off x="5184041" y="2189387"/>
            <a:ext cx="487703" cy="271543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A77A0CA-4C8C-4162-B15C-643AF3BF5240}"/>
              </a:ext>
            </a:extLst>
          </p:cNvPr>
          <p:cNvSpPr txBox="1"/>
          <p:nvPr/>
        </p:nvSpPr>
        <p:spPr>
          <a:xfrm>
            <a:off x="396875" y="5859144"/>
            <a:ext cx="11210925" cy="458908"/>
          </a:xfrm>
          <a:prstGeom prst="rect">
            <a:avLst/>
          </a:prstGeom>
          <a:noFill/>
        </p:spPr>
        <p:txBody>
          <a:bodyPr wrap="square">
            <a:spAutoFit/>
          </a:bodyPr>
          <a:lstStyle/>
          <a:p>
            <a:pPr>
              <a:lnSpc>
                <a:spcPct val="150000"/>
              </a:lnSpc>
            </a:pPr>
            <a:r>
              <a:rPr lang="zh-CN" altLang="en-US" i="0" dirty="0">
                <a:solidFill>
                  <a:srgbClr val="000000"/>
                </a:solidFill>
                <a:effectLst/>
                <a:latin typeface="微软雅黑" panose="020B0503020204020204" pitchFamily="34" charset="-122"/>
                <a:ea typeface="微软雅黑" panose="020B0503020204020204" pitchFamily="34" charset="-122"/>
              </a:rPr>
              <a:t>当前研究不足：</a:t>
            </a:r>
            <a:r>
              <a:rPr lang="en-US" altLang="zh-CN" i="0" dirty="0">
                <a:solidFill>
                  <a:srgbClr val="000000"/>
                </a:solidFill>
                <a:effectLst/>
                <a:latin typeface="微软雅黑" panose="020B0503020204020204" pitchFamily="34" charset="-122"/>
                <a:ea typeface="微软雅黑" panose="020B0503020204020204" pitchFamily="34" charset="-122"/>
              </a:rPr>
              <a:t> 1. </a:t>
            </a:r>
            <a:r>
              <a:rPr lang="zh-CN" altLang="en-US" i="0" dirty="0">
                <a:solidFill>
                  <a:srgbClr val="000000"/>
                </a:solidFill>
                <a:effectLst/>
                <a:latin typeface="微软雅黑" panose="020B0503020204020204" pitchFamily="34" charset="-122"/>
                <a:ea typeface="微软雅黑" panose="020B0503020204020204" pitchFamily="34" charset="-122"/>
              </a:rPr>
              <a:t>单个节点</a:t>
            </a:r>
            <a:r>
              <a:rPr lang="zh-CN" altLang="en-US" dirty="0">
                <a:solidFill>
                  <a:srgbClr val="000000"/>
                </a:solidFill>
                <a:latin typeface="微软雅黑" panose="020B0503020204020204" pitchFamily="34" charset="-122"/>
                <a:ea typeface="微软雅黑" panose="020B0503020204020204" pitchFamily="34" charset="-122"/>
              </a:rPr>
              <a:t>计算复杂性过高</a:t>
            </a:r>
            <a:r>
              <a:rPr lang="en-US" altLang="zh-CN" dirty="0">
                <a:solidFill>
                  <a:srgbClr val="000000"/>
                </a:solidFill>
                <a:latin typeface="微软雅黑" panose="020B0503020204020204" pitchFamily="34" charset="-122"/>
                <a:ea typeface="微软雅黑" panose="020B0503020204020204" pitchFamily="34" charset="-122"/>
              </a:rPr>
              <a:t>     2.</a:t>
            </a:r>
            <a:r>
              <a:rPr lang="zh-CN" altLang="en-US" dirty="0">
                <a:solidFill>
                  <a:srgbClr val="000000"/>
                </a:solidFill>
                <a:latin typeface="微软雅黑" panose="020B0503020204020204" pitchFamily="34" charset="-122"/>
                <a:ea typeface="微软雅黑" panose="020B0503020204020204" pitchFamily="34" charset="-122"/>
              </a:rPr>
              <a:t>拓扑假设过强     </a:t>
            </a:r>
            <a:r>
              <a:rPr lang="en-US" altLang="zh-CN" dirty="0">
                <a:solidFill>
                  <a:srgbClr val="000000"/>
                </a:solidFill>
                <a:latin typeface="微软雅黑" panose="020B0503020204020204" pitchFamily="34" charset="-122"/>
                <a:ea typeface="微软雅黑" panose="020B0503020204020204" pitchFamily="34" charset="-122"/>
              </a:rPr>
              <a:t>3. </a:t>
            </a:r>
            <a:r>
              <a:rPr lang="zh-CN" altLang="en-US" dirty="0">
                <a:solidFill>
                  <a:srgbClr val="000000"/>
                </a:solidFill>
                <a:latin typeface="微软雅黑" panose="020B0503020204020204" pitchFamily="34" charset="-122"/>
                <a:ea typeface="微软雅黑" panose="020B0503020204020204" pitchFamily="34" charset="-122"/>
              </a:rPr>
              <a:t>未考虑去中心化架构下的系统共识问题  </a:t>
            </a:r>
            <a:endParaRPr lang="zh-CN" altLang="en-US"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6783B94C-AC47-493F-97F8-6AFC45DF8C15}"/>
              </a:ext>
            </a:extLst>
          </p:cNvPr>
          <p:cNvSpPr/>
          <p:nvPr/>
        </p:nvSpPr>
        <p:spPr>
          <a:xfrm>
            <a:off x="3124969" y="2816721"/>
            <a:ext cx="2004893" cy="13813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7CBBC4D-FA13-4CE5-86C3-28D74F6FD272}"/>
              </a:ext>
            </a:extLst>
          </p:cNvPr>
          <p:cNvSpPr txBox="1"/>
          <p:nvPr/>
        </p:nvSpPr>
        <p:spPr>
          <a:xfrm>
            <a:off x="3223188" y="3225075"/>
            <a:ext cx="1808453" cy="646331"/>
          </a:xfrm>
          <a:prstGeom prst="rect">
            <a:avLst/>
          </a:prstGeom>
          <a:noFill/>
        </p:spPr>
        <p:txBody>
          <a:bodyPr wrap="square">
            <a:spAutoFit/>
          </a:bodyPr>
          <a:lstStyle/>
          <a:p>
            <a:pPr lvl="0" algn="ct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去中心化联邦学习方法</a:t>
            </a:r>
            <a:endParaRPr lang="en-US" altLang="zh-CN" sz="1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箭头: 右 1">
            <a:extLst>
              <a:ext uri="{FF2B5EF4-FFF2-40B4-BE49-F238E27FC236}">
                <a16:creationId xmlns:a16="http://schemas.microsoft.com/office/drawing/2014/main" id="{8A9B4F68-BABE-4447-9DE6-895A89B7762A}"/>
              </a:ext>
            </a:extLst>
          </p:cNvPr>
          <p:cNvSpPr/>
          <p:nvPr/>
        </p:nvSpPr>
        <p:spPr>
          <a:xfrm>
            <a:off x="2733987" y="3429000"/>
            <a:ext cx="364813" cy="20129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800B0AE0-4626-454D-884A-7D4862F71BD1}"/>
              </a:ext>
            </a:extLst>
          </p:cNvPr>
          <p:cNvSpPr txBox="1"/>
          <p:nvPr/>
        </p:nvSpPr>
        <p:spPr>
          <a:xfrm>
            <a:off x="7817427" y="2079810"/>
            <a:ext cx="3790373"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根据区块链技术组成去中心化架构</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1009E2EA-E5EE-4A06-A31F-8D742C681E74}"/>
              </a:ext>
            </a:extLst>
          </p:cNvPr>
          <p:cNvSpPr txBox="1"/>
          <p:nvPr/>
        </p:nvSpPr>
        <p:spPr>
          <a:xfrm>
            <a:off x="7817427" y="3376279"/>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根据特定通信机制确保系统收敛</a:t>
            </a: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23F94D59-ECF8-4D1F-B43E-CCD755A62A5E}"/>
              </a:ext>
            </a:extLst>
          </p:cNvPr>
          <p:cNvSpPr txBox="1"/>
          <p:nvPr/>
        </p:nvSpPr>
        <p:spPr>
          <a:xfrm>
            <a:off x="7817427" y="4624376"/>
            <a:ext cx="4893694" cy="369332"/>
          </a:xfrm>
          <a:prstGeom prst="rect">
            <a:avLst/>
          </a:prstGeom>
          <a:noFill/>
        </p:spPr>
        <p:txBody>
          <a:bodyPr wrap="square">
            <a:spAutoFit/>
          </a:bodyPr>
          <a:lstStyle/>
          <a:p>
            <a:r>
              <a:rPr lang="zh-CN" altLang="en-US" sz="1800" b="0" i="0" dirty="0">
                <a:solidFill>
                  <a:srgbClr val="000000"/>
                </a:solidFill>
                <a:effectLst/>
                <a:latin typeface="微软雅黑" panose="020B0503020204020204" pitchFamily="34" charset="-122"/>
                <a:ea typeface="微软雅黑" panose="020B0503020204020204" pitchFamily="34" charset="-122"/>
              </a:rPr>
              <a:t>根据密码学加密实现隐私保护</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8973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12715</TotalTime>
  <Words>4970</Words>
  <Application>Microsoft Office PowerPoint</Application>
  <PresentationFormat>宽屏</PresentationFormat>
  <Paragraphs>358</Paragraphs>
  <Slides>50</Slides>
  <Notes>44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Palatino</vt:lpstr>
      <vt:lpstr>等线</vt:lpstr>
      <vt:lpstr>楷体</vt:lpstr>
      <vt:lpstr>微软雅黑</vt:lpstr>
      <vt:lpstr>字魂105号-简雅黑</vt:lpstr>
      <vt:lpstr>Arial</vt:lpstr>
      <vt:lpstr>Arial Black</vt:lpstr>
      <vt:lpstr>Calibri</vt:lpstr>
      <vt:lpstr>Cambria Math</vt:lpstr>
      <vt:lpstr>Stencil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Lenovo</cp:lastModifiedBy>
  <cp:revision>2327</cp:revision>
  <cp:lastPrinted>2020-05-02T23:08:00Z</cp:lastPrinted>
  <dcterms:created xsi:type="dcterms:W3CDTF">2019-06-26T12:35:00Z</dcterms:created>
  <dcterms:modified xsi:type="dcterms:W3CDTF">2024-05-14T04:33:58Z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